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7"/>
  </p:notesMasterIdLst>
  <p:sldIdLst>
    <p:sldId id="283" r:id="rId3"/>
    <p:sldId id="274" r:id="rId4"/>
    <p:sldId id="275" r:id="rId5"/>
    <p:sldId id="315" r:id="rId6"/>
    <p:sldId id="316" r:id="rId7"/>
    <p:sldId id="332" r:id="rId8"/>
    <p:sldId id="320" r:id="rId9"/>
    <p:sldId id="322" r:id="rId10"/>
    <p:sldId id="308" r:id="rId11"/>
    <p:sldId id="317" r:id="rId12"/>
    <p:sldId id="334" r:id="rId13"/>
    <p:sldId id="335" r:id="rId14"/>
    <p:sldId id="336" r:id="rId15"/>
    <p:sldId id="337" r:id="rId16"/>
    <p:sldId id="327" r:id="rId17"/>
    <p:sldId id="318" r:id="rId18"/>
    <p:sldId id="266" r:id="rId19"/>
    <p:sldId id="323" r:id="rId20"/>
    <p:sldId id="309" r:id="rId21"/>
    <p:sldId id="307" r:id="rId22"/>
    <p:sldId id="324" r:id="rId23"/>
    <p:sldId id="326" r:id="rId24"/>
    <p:sldId id="325" r:id="rId25"/>
    <p:sldId id="30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7344AE8-B819-456F-AF24-3595FBB983A5}">
          <p14:sldIdLst>
            <p14:sldId id="283"/>
            <p14:sldId id="274"/>
            <p14:sldId id="275"/>
            <p14:sldId id="315"/>
            <p14:sldId id="316"/>
            <p14:sldId id="332"/>
            <p14:sldId id="320"/>
            <p14:sldId id="322"/>
            <p14:sldId id="308"/>
            <p14:sldId id="317"/>
            <p14:sldId id="334"/>
            <p14:sldId id="335"/>
            <p14:sldId id="336"/>
            <p14:sldId id="337"/>
            <p14:sldId id="327"/>
            <p14:sldId id="318"/>
            <p14:sldId id="266"/>
            <p14:sldId id="323"/>
            <p14:sldId id="309"/>
            <p14:sldId id="307"/>
            <p14:sldId id="324"/>
            <p14:sldId id="326"/>
            <p14:sldId id="325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冠澔 林" initials="冠林" lastIdx="2" clrIdx="0">
    <p:extLst>
      <p:ext uri="{19B8F6BF-5375-455C-9EA6-DF929625EA0E}">
        <p15:presenceInfo xmlns:p15="http://schemas.microsoft.com/office/powerpoint/2012/main" userId="02c922bac2acf2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431"/>
    <a:srgbClr val="E64106"/>
    <a:srgbClr val="2B3E54"/>
    <a:srgbClr val="32A3DB"/>
    <a:srgbClr val="34465B"/>
    <a:srgbClr val="FDFDFD"/>
    <a:srgbClr val="E6E6E6"/>
    <a:srgbClr val="FEFEFE"/>
    <a:srgbClr val="0066AE"/>
    <a:srgbClr val="ADD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8" autoAdjust="0"/>
    <p:restoredTop sz="96327" autoAdjust="0"/>
  </p:normalViewPr>
  <p:slideViewPr>
    <p:cSldViewPr snapToGrid="0">
      <p:cViewPr varScale="1">
        <p:scale>
          <a:sx n="77" d="100"/>
          <a:sy n="77" d="100"/>
        </p:scale>
        <p:origin x="67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26A-406E-BB50-89BA917531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26A-406E-BB50-89BA917531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26A-406E-BB50-89BA917531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26A-406E-BB50-89BA917531C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26A-406E-BB50-89BA917531C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26A-406E-BB50-89BA917531CC}"/>
              </c:ext>
            </c:extLst>
          </c:dPt>
          <c:cat>
            <c:numRef>
              <c:f>工作表1!$A$2:$A$7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56-42C0-B4C1-C12BEEF87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D3-406A-AD8A-152688EB8F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D3-406A-AD8A-152688EB8F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D3-406A-AD8A-152688EB8FC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D3-406A-AD8A-152688EB8FC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D3-406A-AD8A-152688EB8FC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D3-406A-AD8A-152688EB8FC0}"/>
              </c:ext>
            </c:extLst>
          </c:dPt>
          <c:cat>
            <c:numRef>
              <c:f>工作表1!$A$2:$A$7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D3-406A-AD8A-152688EB8F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D67DF-CF82-44E4-9FB6-564B8C4C207B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751E1-17AB-487A-80A7-25A0F24E0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7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51E1-17AB-487A-80A7-25A0F24E06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6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01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146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651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666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60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15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7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63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04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9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71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2E36B-D170-4545-8E54-A61578580D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458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2E36B-D170-4545-8E54-A61578580DB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308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2E36B-D170-4545-8E54-A61578580D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155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2E36B-D170-4545-8E54-A61578580DB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10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67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03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0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2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141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09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5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EDD68-07F7-4DF9-9092-8BDA6BAC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CBFB3E-282B-4C48-976A-93AF8708B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13EBF-A9BA-4FEA-9D8F-5A89943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26C676-7FC5-4742-A542-ED7067DB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50099-AEC4-48DB-AF90-ACDE2FBD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F0460-120D-4F4A-BF1A-B67F5E5F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DA56C3-8C9F-4550-A4C7-8A97A3070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DBC31E-EF24-48B8-9663-2D8BF3B6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20DC01-E688-41BA-8E40-564E13EF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98B482-5017-4C8E-8E6F-1CF5A648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EE877E-E4EC-4149-8EE6-EA0359F6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5F260-BE9E-48E3-9E69-4B1799A6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4C221E-E24F-4DCD-9BF5-94AE6FED6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35C0-14A1-4134-BDF6-AA97B11D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BD5CD-ABD5-4676-96F9-57B9DFE0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27E9B0-ADA5-4EDC-8202-4ED818C1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FEF2C6-03B6-41C6-8216-A908FBBB2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61D26B-6070-4859-9F39-0680F3FAA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5ECDC-C0AA-4E5F-986D-719B0367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BEF82-D1F5-4A30-90BC-B42CAC9A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F1D0B-C1D2-4DFF-B024-01FA11A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4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1CCE-4C69-481E-8A82-8C3A41A945F4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8020"/>
            <a:ext cx="3860800" cy="365125"/>
          </a:xfrm>
        </p:spPr>
        <p:txBody>
          <a:bodyPr/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6427" y="6383249"/>
            <a:ext cx="1632181" cy="406233"/>
          </a:xfrm>
        </p:spPr>
        <p:txBody>
          <a:bodyPr/>
          <a:lstStyle>
            <a:lvl1pPr algn="ctr">
              <a:defRPr sz="1867">
                <a:latin typeface="Impact" panose="020B0806030902050204" pitchFamily="34" charset="0"/>
              </a:defRPr>
            </a:lvl1pPr>
          </a:lstStyle>
          <a:p>
            <a:fld id="{FCC3A858-5ED0-4B4A-8756-97846365D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11" grpId="0" animBg="1"/>
          <p:bldP spid="13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2024/6/13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72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2024/6/13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3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17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404AB-EB70-4D13-8543-257C72A8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31061-56DA-4D91-B288-7BCAB2426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D2263-2E40-4EB8-AF93-8F24F42A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6CDE7-657A-43AD-BA3D-2C2941B9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D3BFE-1E72-4A5F-BA19-B70A2597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6BB29-6D9F-4259-9649-FD3336E4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C16FC-2FC1-462A-B144-CA732FEF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C07F0-A32D-494D-A3AE-D0605D7C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F77B98-86AE-492B-A723-ED6F97CC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16FDF-A5ED-4423-9924-40C5AB68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BE4E6-010D-422D-8A43-916D8267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9182A-909B-4127-A8AB-1C0B09681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62126-8A2D-4CE6-8772-BEC4F66BC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E7C791-DF5A-40CC-829F-3B2A4FB8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BB5747-D3E0-45B9-8F9D-A1EE1456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F2DA91-784B-435F-ADC6-5CA8B166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7E1AF-DD10-486A-B8A4-40304F4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9F8B6-E58F-4B6E-8BED-FED86AB1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3E2BD-FC52-4AF8-ADD0-9B9D4466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07ECA-A84A-4D01-AC10-CE3DB6D5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A45A1-F0DB-4BB2-8C9F-9CBD1511B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AF358-CEB3-4716-86C2-53A70E06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9FBC55-9F97-4E49-BC44-81553472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797DB-DED4-4BF4-9ABA-95C34610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85189" y="6712093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1144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739BD-42B0-46CE-BE51-FB35FD58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D2C71D-9539-47FF-872C-7D475D8A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01F44D-3A15-40AB-A325-1EBA00B2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D7FAE0-DC81-4DDA-AC3A-91AF5F74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89F7AC-15E6-481E-9A12-82C564F9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2AF03D-F21F-4BF4-A349-88C80A30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89124-1FEE-4371-A02A-0E9F2247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115B7-60FC-4E6D-8527-2405D425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02859-4FDF-4497-9F8A-5A2E1346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AAC726-4093-45B6-91D9-5FEE6C9D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2A62C-93E5-45FE-980C-C681D1DC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7B0584-DD24-433D-99DB-A507B73F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7DE6C6-CFDE-48C2-A188-1837C926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29A06E-1D14-41AA-B975-9335333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C32E2-FDAE-4EAE-A736-999A3CE6C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72E24-B8CA-4530-9959-B49186C03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EDF5E-578C-4F7F-BA8F-EE7896D35C60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E7A62-6A96-45B6-91D6-FD5915714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FB206-6B25-467D-A8A9-A98D6E72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64AD-4DC7-4E6B-9B49-09BCF06D9F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2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0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tags" Target="../tags/tag11.xml"/><Relationship Id="rId7" Type="http://schemas.openxmlformats.org/officeDocument/2006/relationships/image" Target="../media/image2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.xml"/><Relationship Id="rId7" Type="http://schemas.openxmlformats.org/officeDocument/2006/relationships/image" Target="../media/image14.sv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7.sv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D2512BC-7DD5-4819-9D49-935E78A25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000" dirty="0">
              <a:solidFill>
                <a:srgbClr val="34465B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018930-46DC-4DEB-B074-1290ABD6DA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2529" y="4633964"/>
            <a:ext cx="2719608" cy="1714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6900DC-1B6F-4991-A76E-A340B5EFE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72" y="4633964"/>
            <a:ext cx="2784841" cy="1755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E751B4-74AA-40CC-A8F8-473C9B9100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741" y="4493956"/>
            <a:ext cx="5833059" cy="2749274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CF9E4BF1-6A34-4A1F-862F-D7D9C7B209ED}"/>
              </a:ext>
            </a:extLst>
          </p:cNvPr>
          <p:cNvSpPr txBox="1"/>
          <p:nvPr/>
        </p:nvSpPr>
        <p:spPr>
          <a:xfrm>
            <a:off x="2013342" y="1759835"/>
            <a:ext cx="7998404" cy="14465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i="1" dirty="0">
                <a:solidFill>
                  <a:srgbClr val="34465B"/>
                </a:solidFill>
              </a:rPr>
              <a:t>仿真全自主無人機協同系統</a:t>
            </a:r>
            <a:endParaRPr lang="zh-TW" altLang="en-US" sz="4000" dirty="0">
              <a:solidFill>
                <a:srgbClr val="34465B"/>
              </a:solidFill>
            </a:endParaRPr>
          </a:p>
          <a:p>
            <a:pPr algn="ctr"/>
            <a:r>
              <a:rPr lang="en-US" altLang="zh-TW" sz="2400" b="1" i="1" dirty="0">
                <a:solidFill>
                  <a:srgbClr val="34465B"/>
                </a:solidFill>
              </a:rPr>
              <a:t>Simulation Autonomous Unmanned Aerial </a:t>
            </a:r>
            <a:endParaRPr lang="en-US" altLang="zh-TW" sz="2400" dirty="0">
              <a:solidFill>
                <a:srgbClr val="34465B"/>
              </a:solidFill>
            </a:endParaRPr>
          </a:p>
          <a:p>
            <a:pPr algn="ctr"/>
            <a:r>
              <a:rPr lang="en-US" altLang="zh-TW" sz="2400" b="1" i="1" dirty="0">
                <a:solidFill>
                  <a:srgbClr val="34465B"/>
                </a:solidFill>
              </a:rPr>
              <a:t>Vehicle (UAV) Cooperative System</a:t>
            </a:r>
            <a:endParaRPr lang="en-US" altLang="zh-TW" sz="2400" dirty="0">
              <a:solidFill>
                <a:srgbClr val="34465B"/>
              </a:solidFill>
            </a:endParaRP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47B1E6D2-A1E6-AFE5-C9F2-1C64968BEEBF}"/>
              </a:ext>
            </a:extLst>
          </p:cNvPr>
          <p:cNvSpPr txBox="1"/>
          <p:nvPr/>
        </p:nvSpPr>
        <p:spPr>
          <a:xfrm>
            <a:off x="6096000" y="3506090"/>
            <a:ext cx="4830340" cy="87440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34465B"/>
                </a:solidFill>
              </a:rPr>
              <a:t>A11223032 </a:t>
            </a:r>
            <a:r>
              <a:rPr lang="zh-TW" altLang="en-US" b="1" dirty="0">
                <a:solidFill>
                  <a:srgbClr val="34465B"/>
                </a:solidFill>
              </a:rPr>
              <a:t> 林冠澔  </a:t>
            </a:r>
            <a:r>
              <a:rPr lang="en-US" altLang="zh-TW" b="1" dirty="0">
                <a:solidFill>
                  <a:srgbClr val="34465B"/>
                </a:solidFill>
              </a:rPr>
              <a:t>/ A11223023 </a:t>
            </a:r>
            <a:r>
              <a:rPr lang="zh-TW" altLang="en-US" b="1" dirty="0">
                <a:solidFill>
                  <a:srgbClr val="34465B"/>
                </a:solidFill>
              </a:rPr>
              <a:t> 柯竣升</a:t>
            </a:r>
            <a:r>
              <a:rPr lang="en-US" altLang="zh-TW" b="1" dirty="0">
                <a:solidFill>
                  <a:srgbClr val="34465B"/>
                </a:solidFill>
              </a:rPr>
              <a:t>A11223040 </a:t>
            </a:r>
            <a:r>
              <a:rPr lang="zh-TW" altLang="en-US" b="1" dirty="0">
                <a:solidFill>
                  <a:srgbClr val="34465B"/>
                </a:solidFill>
              </a:rPr>
              <a:t> 楊惟州 </a:t>
            </a:r>
            <a:r>
              <a:rPr lang="en-US" altLang="zh-TW" b="1" dirty="0">
                <a:solidFill>
                  <a:srgbClr val="34465B"/>
                </a:solidFill>
              </a:rPr>
              <a:t>/  A11223052 </a:t>
            </a:r>
            <a:r>
              <a:rPr lang="zh-TW" altLang="en-US" b="1" dirty="0">
                <a:solidFill>
                  <a:srgbClr val="34465B"/>
                </a:solidFill>
              </a:rPr>
              <a:t> 李峻瑋</a:t>
            </a:r>
            <a:endParaRPr lang="zh-TW" altLang="en-US" dirty="0">
              <a:solidFill>
                <a:srgbClr val="34465B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3BB4DD-62FB-4733-EB87-9E5C563D2B5B}"/>
              </a:ext>
            </a:extLst>
          </p:cNvPr>
          <p:cNvSpPr/>
          <p:nvPr/>
        </p:nvSpPr>
        <p:spPr>
          <a:xfrm>
            <a:off x="3531141" y="3651616"/>
            <a:ext cx="1464906" cy="5962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1DF1E57C-D810-E8BA-9577-D9E6DB990200}"/>
              </a:ext>
            </a:extLst>
          </p:cNvPr>
          <p:cNvSpPr txBox="1"/>
          <p:nvPr/>
        </p:nvSpPr>
        <p:spPr>
          <a:xfrm>
            <a:off x="3096013" y="3765075"/>
            <a:ext cx="2335162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000" b="1" dirty="0">
                <a:solidFill>
                  <a:srgbClr val="34465B"/>
                </a:solidFill>
              </a:rPr>
              <a:t>組別</a:t>
            </a:r>
            <a:r>
              <a:rPr lang="en-US" altLang="zh-TW" sz="2000" b="1" dirty="0">
                <a:solidFill>
                  <a:srgbClr val="34465B"/>
                </a:solidFill>
              </a:rPr>
              <a:t>:</a:t>
            </a:r>
            <a:r>
              <a:rPr lang="zh-TW" altLang="en-US" sz="2000" b="1" dirty="0">
                <a:solidFill>
                  <a:srgbClr val="34465B"/>
                </a:solidFill>
              </a:rPr>
              <a:t> </a:t>
            </a:r>
            <a:r>
              <a:rPr lang="en-US" altLang="zh-TW" sz="2000" b="1" dirty="0">
                <a:solidFill>
                  <a:srgbClr val="34465B"/>
                </a:solidFill>
              </a:rPr>
              <a:t>28</a:t>
            </a:r>
            <a:endParaRPr lang="zh-TW" altLang="en-US" sz="20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6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23"/>
          <p:cNvSpPr/>
          <p:nvPr/>
        </p:nvSpPr>
        <p:spPr>
          <a:xfrm>
            <a:off x="731280" y="2616672"/>
            <a:ext cx="646043" cy="1378858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200" dirty="0">
                <a:cs typeface="+mn-ea"/>
                <a:sym typeface="+mn-lt"/>
              </a:rPr>
              <a:t>模擬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13785" y="2569672"/>
            <a:ext cx="3612120" cy="1472858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defRPr/>
            </a:pPr>
            <a:r>
              <a:rPr lang="zh-TW" altLang="en-US" dirty="0"/>
              <a:t>在</a:t>
            </a:r>
            <a:r>
              <a:rPr lang="en-US" altLang="zh-TW" dirty="0"/>
              <a:t>Unreal Engine</a:t>
            </a:r>
            <a:r>
              <a:rPr lang="zh-TW" altLang="en-US" dirty="0"/>
              <a:t>上使用</a:t>
            </a:r>
            <a:r>
              <a:rPr lang="en-US" altLang="zh-TW" dirty="0" err="1"/>
              <a:t>AirSim</a:t>
            </a:r>
            <a:r>
              <a:rPr lang="zh-TW" altLang="en-US" dirty="0"/>
              <a:t>模擬器，模擬及訓練飛行，並且藉由</a:t>
            </a:r>
            <a:r>
              <a:rPr lang="en-US" altLang="zh-TW" dirty="0"/>
              <a:t>RPC</a:t>
            </a:r>
            <a:r>
              <a:rPr lang="zh-TW" altLang="en-US" dirty="0"/>
              <a:t>控制無人機感測等等，而</a:t>
            </a:r>
            <a:r>
              <a:rPr lang="en-US" altLang="zh-TW" dirty="0"/>
              <a:t>Socket</a:t>
            </a:r>
            <a:r>
              <a:rPr lang="zh-TW" altLang="en-US" dirty="0"/>
              <a:t>則使用在傳輸感測收集的數據。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ACCBA-59A8-D69E-80BD-3862D78A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54F11D-23CB-5241-E655-9749DC1BF836}"/>
              </a:ext>
            </a:extLst>
          </p:cNvPr>
          <p:cNvSpPr txBox="1"/>
          <p:nvPr/>
        </p:nvSpPr>
        <p:spPr>
          <a:xfrm>
            <a:off x="639703" y="915855"/>
            <a:ext cx="48169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0" i="0" dirty="0">
                <a:solidFill>
                  <a:srgbClr val="0F4662"/>
                </a:solidFill>
                <a:effectLst/>
              </a:rPr>
              <a:t>建構協同分散式系統</a:t>
            </a:r>
            <a:endParaRPr lang="zh-TW" altLang="en-US" sz="4000" dirty="0"/>
          </a:p>
        </p:txBody>
      </p:sp>
      <p:sp>
        <p:nvSpPr>
          <p:cNvPr id="9" name="箭號: ＞形 8">
            <a:extLst>
              <a:ext uri="{FF2B5EF4-FFF2-40B4-BE49-F238E27FC236}">
                <a16:creationId xmlns:a16="http://schemas.microsoft.com/office/drawing/2014/main" id="{36E50C46-5EDE-6B22-2E0C-1E1EAAFE3BA2}"/>
              </a:ext>
            </a:extLst>
          </p:cNvPr>
          <p:cNvSpPr/>
          <p:nvPr/>
        </p:nvSpPr>
        <p:spPr>
          <a:xfrm>
            <a:off x="639703" y="1549386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影片專案">
            <a:hlinkClick r:id="" action="ppaction://media"/>
            <a:extLst>
              <a:ext uri="{FF2B5EF4-FFF2-40B4-BE49-F238E27FC236}">
                <a16:creationId xmlns:a16="http://schemas.microsoft.com/office/drawing/2014/main" id="{4E0C8197-F970-D5DA-B0CD-E029235EBD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7362" y="2245378"/>
            <a:ext cx="6390170" cy="3594470"/>
          </a:xfrm>
          <a:prstGeom prst="rect">
            <a:avLst/>
          </a:prstGeom>
        </p:spPr>
      </p:pic>
      <p:sp>
        <p:nvSpPr>
          <p:cNvPr id="12" name="箭號: ＞形 11">
            <a:extLst>
              <a:ext uri="{FF2B5EF4-FFF2-40B4-BE49-F238E27FC236}">
                <a16:creationId xmlns:a16="http://schemas.microsoft.com/office/drawing/2014/main" id="{6D5A28D2-C854-684A-BDCE-DA2F54ED401F}"/>
              </a:ext>
            </a:extLst>
          </p:cNvPr>
          <p:cNvSpPr/>
          <p:nvPr/>
        </p:nvSpPr>
        <p:spPr>
          <a:xfrm>
            <a:off x="1594875" y="1549386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箭號: ＞形 12">
            <a:extLst>
              <a:ext uri="{FF2B5EF4-FFF2-40B4-BE49-F238E27FC236}">
                <a16:creationId xmlns:a16="http://schemas.microsoft.com/office/drawing/2014/main" id="{0A764092-E8A7-F05C-B21D-50FB09AB2723}"/>
              </a:ext>
            </a:extLst>
          </p:cNvPr>
          <p:cNvSpPr/>
          <p:nvPr/>
        </p:nvSpPr>
        <p:spPr>
          <a:xfrm>
            <a:off x="2550047" y="1549386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箭號: ＞形 13">
            <a:extLst>
              <a:ext uri="{FF2B5EF4-FFF2-40B4-BE49-F238E27FC236}">
                <a16:creationId xmlns:a16="http://schemas.microsoft.com/office/drawing/2014/main" id="{72586B0F-5814-0A4B-4FDF-E5BACBC2751E}"/>
              </a:ext>
            </a:extLst>
          </p:cNvPr>
          <p:cNvSpPr/>
          <p:nvPr/>
        </p:nvSpPr>
        <p:spPr>
          <a:xfrm>
            <a:off x="3523775" y="1549386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箭號: ＞形 14">
            <a:extLst>
              <a:ext uri="{FF2B5EF4-FFF2-40B4-BE49-F238E27FC236}">
                <a16:creationId xmlns:a16="http://schemas.microsoft.com/office/drawing/2014/main" id="{794E3D09-10B4-BD94-3335-7FFFB14E13AD}"/>
              </a:ext>
            </a:extLst>
          </p:cNvPr>
          <p:cNvSpPr/>
          <p:nvPr/>
        </p:nvSpPr>
        <p:spPr>
          <a:xfrm>
            <a:off x="4501460" y="1537492"/>
            <a:ext cx="955172" cy="14870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E1711-44E2-9DB9-A9CE-42338CBA1129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8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23">
            <a:extLst>
              <a:ext uri="{FF2B5EF4-FFF2-40B4-BE49-F238E27FC236}">
                <a16:creationId xmlns:a16="http://schemas.microsoft.com/office/drawing/2014/main" id="{CE2C0259-807B-6362-DB4F-1D63246ADCFF}"/>
              </a:ext>
            </a:extLst>
          </p:cNvPr>
          <p:cNvSpPr/>
          <p:nvPr/>
        </p:nvSpPr>
        <p:spPr>
          <a:xfrm>
            <a:off x="4036413" y="1786390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cs typeface="+mn-ea"/>
                <a:sym typeface="+mn-lt"/>
              </a:rPr>
              <a:t>協同分散式系統</a:t>
            </a:r>
            <a:endParaRPr lang="zh-CN" altLang="en-US" sz="3600" dirty="0">
              <a:cs typeface="+mn-ea"/>
              <a:sym typeface="+mn-lt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423EBDC-0BAE-5127-C4CF-A180A7254297}"/>
              </a:ext>
            </a:extLst>
          </p:cNvPr>
          <p:cNvCxnSpPr>
            <a:cxnSpLocks/>
            <a:stCxn id="71" idx="0"/>
            <a:endCxn id="7" idx="2"/>
          </p:cNvCxnSpPr>
          <p:nvPr/>
        </p:nvCxnSpPr>
        <p:spPr>
          <a:xfrm flipH="1" flipV="1">
            <a:off x="6095999" y="2559727"/>
            <a:ext cx="37389" cy="2341177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B9E5747-C6EC-B478-681B-21B98F322547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9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B289F204-3D34-9E59-CB89-7B735298CCA7}"/>
              </a:ext>
            </a:extLst>
          </p:cNvPr>
          <p:cNvSpPr/>
          <p:nvPr/>
        </p:nvSpPr>
        <p:spPr>
          <a:xfrm>
            <a:off x="586427" y="2633303"/>
            <a:ext cx="2802831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cs typeface="+mn-ea"/>
                <a:sym typeface="+mn-lt"/>
              </a:rPr>
              <a:t>網路系統</a:t>
            </a:r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D051680-D8D7-6AB5-E778-019747DE7E51}"/>
              </a:ext>
            </a:extLst>
          </p:cNvPr>
          <p:cNvSpPr/>
          <p:nvPr/>
        </p:nvSpPr>
        <p:spPr>
          <a:xfrm>
            <a:off x="1684985" y="4175442"/>
            <a:ext cx="2914463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去中心化通信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75220C9B-6104-04E0-9469-1CF156850A06}"/>
              </a:ext>
            </a:extLst>
          </p:cNvPr>
          <p:cNvSpPr/>
          <p:nvPr/>
        </p:nvSpPr>
        <p:spPr>
          <a:xfrm>
            <a:off x="4676156" y="4900904"/>
            <a:ext cx="2914463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高覆蓋率</a:t>
            </a:r>
          </a:p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低重複覆蓋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906D76E-8E1F-B4E2-1D2B-D3C53777CEB2}"/>
              </a:ext>
            </a:extLst>
          </p:cNvPr>
          <p:cNvSpPr/>
          <p:nvPr/>
        </p:nvSpPr>
        <p:spPr>
          <a:xfrm>
            <a:off x="7592552" y="4175442"/>
            <a:ext cx="2914463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自主協調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FB5E4518-4759-717E-9388-D0E6B47AEC02}"/>
              </a:ext>
            </a:extLst>
          </p:cNvPr>
          <p:cNvSpPr/>
          <p:nvPr/>
        </p:nvSpPr>
        <p:spPr>
          <a:xfrm>
            <a:off x="8920574" y="2633303"/>
            <a:ext cx="2914463" cy="1235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容錯能力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5137A48D-FB8D-A50D-1702-0BB946A09FF9}"/>
              </a:ext>
            </a:extLst>
          </p:cNvPr>
          <p:cNvCxnSpPr>
            <a:cxnSpLocks/>
            <a:stCxn id="66" idx="7"/>
            <a:endCxn id="7" idx="1"/>
          </p:cNvCxnSpPr>
          <p:nvPr/>
        </p:nvCxnSpPr>
        <p:spPr>
          <a:xfrm flipV="1">
            <a:off x="2978793" y="2173059"/>
            <a:ext cx="1057620" cy="641151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0571EA61-17B8-5840-63A4-E5B78FCA6C3D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3142217" y="2559727"/>
            <a:ext cx="2039925" cy="161571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2CCEB4A-8976-1876-F3A0-9D1B7E2D36A2}"/>
              </a:ext>
            </a:extLst>
          </p:cNvPr>
          <p:cNvCxnSpPr>
            <a:cxnSpLocks/>
            <a:stCxn id="72" idx="0"/>
          </p:cNvCxnSpPr>
          <p:nvPr/>
        </p:nvCxnSpPr>
        <p:spPr>
          <a:xfrm flipH="1" flipV="1">
            <a:off x="7124424" y="2559727"/>
            <a:ext cx="1925360" cy="161571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BAD48811-451E-7F33-A6DA-8384A6763FCC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8155585" y="2173059"/>
            <a:ext cx="1191802" cy="641151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9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23"/>
          <p:cNvSpPr/>
          <p:nvPr/>
        </p:nvSpPr>
        <p:spPr>
          <a:xfrm>
            <a:off x="910267" y="102667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網路系統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56055" y="3039245"/>
            <a:ext cx="4027595" cy="1811412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透過分散式網路系統 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以多重跳躍的方式進行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達到去中心化的目的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針對傳輸速率及傳輸訊號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ACCBA-59A8-D69E-80BD-3862D78A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E1711-44E2-9DB9-A9CE-42338CBA1129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10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2" name="圆角矩形 23">
            <a:extLst>
              <a:ext uri="{FF2B5EF4-FFF2-40B4-BE49-F238E27FC236}">
                <a16:creationId xmlns:a16="http://schemas.microsoft.com/office/drawing/2014/main" id="{872A3545-5A99-5F43-D830-98B0F4824A6D}"/>
              </a:ext>
            </a:extLst>
          </p:cNvPr>
          <p:cNvSpPr/>
          <p:nvPr/>
        </p:nvSpPr>
        <p:spPr>
          <a:xfrm>
            <a:off x="910267" y="199948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去中心化通訊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875AA2-ED9A-F94E-B8A8-D8104233B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600" l="9892" r="89954">
                        <a14:foregroundMark x1="48068" y1="74400" x2="50077" y2="77600"/>
                        <a14:foregroundMark x1="64915" y1="46000" x2="65997" y2="50000"/>
                        <a14:foregroundMark x1="76971" y1="80800" x2="76816" y2="81600"/>
                        <a14:foregroundMark x1="70170" y1="65600" x2="71406" y2="63200"/>
                        <a14:foregroundMark x1="71716" y1="64400" x2="72025" y2="64400"/>
                        <a14:foregroundMark x1="70634" y1="62800" x2="70170" y2="62000"/>
                        <a14:foregroundMark x1="71252" y1="68800" x2="71406" y2="68800"/>
                        <a14:foregroundMark x1="71252" y1="68800" x2="72643" y2="70400"/>
                        <a14:foregroundMark x1="70015" y1="60800" x2="70015" y2="60800"/>
                        <a14:foregroundMark x1="69706" y1="60400" x2="68161" y2="58400"/>
                        <a14:foregroundMark x1="58269" y1="34800" x2="58269" y2="34800"/>
                        <a14:foregroundMark x1="58269" y1="37600" x2="60587" y2="42400"/>
                        <a14:foregroundMark x1="64915" y1="46800" x2="64915" y2="46800"/>
                        <a14:foregroundMark x1="55023" y1="26400" x2="57651" y2="32800"/>
                        <a14:foregroundMark x1="51932" y1="18800" x2="52241" y2="20000"/>
                        <a14:foregroundMark x1="39104" y1="59200" x2="44204" y2="68400"/>
                        <a14:foregroundMark x1="42504" y1="33200" x2="45750" y2="27200"/>
                        <a14:foregroundMark x1="46522" y1="29600" x2="47913" y2="25200"/>
                        <a14:foregroundMark x1="40958" y1="35600" x2="44977" y2="29600"/>
                        <a14:foregroundMark x1="21020" y1="50400" x2="25966" y2="50000"/>
                        <a14:foregroundMark x1="26430" y1="54000" x2="28594" y2="52000"/>
                        <a14:foregroundMark x1="12828" y1="54800" x2="12828" y2="54800"/>
                        <a14:foregroundMark x1="19320" y1="75600" x2="19320" y2="75600"/>
                        <a14:foregroundMark x1="25811" y1="92000" x2="25811" y2="92000"/>
                        <a14:foregroundMark x1="38022" y1="93600" x2="40340" y2="92000"/>
                        <a14:foregroundMark x1="34312" y1="93200" x2="39258" y2="90400"/>
                        <a14:foregroundMark x1="40340" y1="92400" x2="43277" y2="89600"/>
                        <a14:foregroundMark x1="37249" y1="39600" x2="37249" y2="39600"/>
                        <a14:foregroundMark x1="17620" y1="70800" x2="20247" y2="75200"/>
                        <a14:foregroundMark x1="20556" y1="78000" x2="25039" y2="82000"/>
                        <a14:foregroundMark x1="85935" y1="48000" x2="85935" y2="4800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8" r="17594"/>
          <a:stretch/>
        </p:blipFill>
        <p:spPr>
          <a:xfrm>
            <a:off x="5656470" y="2030642"/>
            <a:ext cx="5964376" cy="3773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圆角矩形 23">
            <a:extLst>
              <a:ext uri="{FF2B5EF4-FFF2-40B4-BE49-F238E27FC236}">
                <a16:creationId xmlns:a16="http://schemas.microsoft.com/office/drawing/2014/main" id="{1015FF2F-D864-C4AE-98CB-CBBDCE9AB0D2}"/>
              </a:ext>
            </a:extLst>
          </p:cNvPr>
          <p:cNvSpPr/>
          <p:nvPr/>
        </p:nvSpPr>
        <p:spPr>
          <a:xfrm>
            <a:off x="5901265" y="2171759"/>
            <a:ext cx="1684099" cy="428786"/>
          </a:xfrm>
          <a:prstGeom prst="roundRect">
            <a:avLst>
              <a:gd name="adj" fmla="val 99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/>
              <a:t>多重跳躍網路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42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23"/>
          <p:cNvSpPr/>
          <p:nvPr/>
        </p:nvSpPr>
        <p:spPr>
          <a:xfrm>
            <a:off x="910267" y="102667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高覆蓋率</a:t>
            </a:r>
          </a:p>
        </p:txBody>
      </p:sp>
      <p:sp>
        <p:nvSpPr>
          <p:cNvPr id="64" name="矩形 63"/>
          <p:cNvSpPr/>
          <p:nvPr/>
        </p:nvSpPr>
        <p:spPr>
          <a:xfrm>
            <a:off x="892938" y="3052885"/>
            <a:ext cx="4027595" cy="847046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以最少無人機數量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達高覆蓋率及運行效率</a:t>
            </a:r>
            <a:endParaRPr lang="en-US" altLang="zh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ACCBA-59A8-D69E-80BD-3862D78A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E1711-44E2-9DB9-A9CE-42338CBA1129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11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2" name="圆角矩形 23">
            <a:extLst>
              <a:ext uri="{FF2B5EF4-FFF2-40B4-BE49-F238E27FC236}">
                <a16:creationId xmlns:a16="http://schemas.microsoft.com/office/drawing/2014/main" id="{872A3545-5A99-5F43-D830-98B0F4824A6D}"/>
              </a:ext>
            </a:extLst>
          </p:cNvPr>
          <p:cNvSpPr/>
          <p:nvPr/>
        </p:nvSpPr>
        <p:spPr>
          <a:xfrm>
            <a:off x="910267" y="199948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低重複覆蓋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圆角矩形 23">
            <a:extLst>
              <a:ext uri="{FF2B5EF4-FFF2-40B4-BE49-F238E27FC236}">
                <a16:creationId xmlns:a16="http://schemas.microsoft.com/office/drawing/2014/main" id="{1015FF2F-D864-C4AE-98CB-CBBDCE9AB0D2}"/>
              </a:ext>
            </a:extLst>
          </p:cNvPr>
          <p:cNvSpPr/>
          <p:nvPr/>
        </p:nvSpPr>
        <p:spPr>
          <a:xfrm>
            <a:off x="2431992" y="4245681"/>
            <a:ext cx="1684099" cy="428786"/>
          </a:xfrm>
          <a:prstGeom prst="roundRect">
            <a:avLst>
              <a:gd name="adj" fmla="val 99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/>
              <a:t>重複覆蓋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9CA7024-E296-A028-20A4-CBFC6B554E0C}"/>
              </a:ext>
            </a:extLst>
          </p:cNvPr>
          <p:cNvGrpSpPr/>
          <p:nvPr/>
        </p:nvGrpSpPr>
        <p:grpSpPr>
          <a:xfrm>
            <a:off x="892938" y="4953137"/>
            <a:ext cx="2181974" cy="1266444"/>
            <a:chOff x="4327885" y="3949313"/>
            <a:chExt cx="3098637" cy="1960367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B8A554A-F2E5-7502-6809-3789546EF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3991" r="95775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  <a14:foregroundMark x1="5869" y1="55245" x2="3991" y2="548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9" t="8644" r="1963" b="1410"/>
            <a:stretch/>
          </p:blipFill>
          <p:spPr>
            <a:xfrm>
              <a:off x="4327885" y="3949313"/>
              <a:ext cx="3098637" cy="196036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92A7575-75ED-147C-DF6A-3D71351FA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867401" y="4069189"/>
              <a:ext cx="158969" cy="170009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2B52850-8AB7-8F73-C30C-9ECB9C90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904975" y="4230588"/>
              <a:ext cx="83820" cy="170009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9AA512E-B186-EAE5-4F2F-3E1931BDC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051161" y="4984913"/>
              <a:ext cx="158969" cy="67617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1B2B812-5306-50EB-1077-3F8A82EF6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231967" y="5009252"/>
              <a:ext cx="158969" cy="6761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00957E8-D678-2BEA-563C-6B75830CF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418779" y="4984912"/>
              <a:ext cx="158969" cy="67616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757C09-65AD-0582-F4A6-5B5EB36AE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594780" y="4984912"/>
              <a:ext cx="158969" cy="6761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E97A86F-5C39-D20E-6BE0-432FECB1B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770780" y="5004915"/>
              <a:ext cx="158969" cy="67616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373EC54-284A-94DA-BA55-5E59670A6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5946779" y="4984912"/>
              <a:ext cx="158969" cy="67616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52E4023-8729-DA0D-9FE3-86E0587D6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rot="5400000" flipH="1">
              <a:off x="6127326" y="4984912"/>
              <a:ext cx="158969" cy="67616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9733D79-ED22-551C-9635-D0B0DFFE8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806488" y="5172075"/>
              <a:ext cx="123651" cy="69277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4E59F11-49DD-8B80-14B6-A7B0CF907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960620" y="5172075"/>
              <a:ext cx="93344" cy="692772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99DD227-CFA7-A06F-3566-D00753E0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898708" y="5730241"/>
              <a:ext cx="93344" cy="58406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EEC9119A-44AA-010F-8849-6A07001B5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890306" y="5366331"/>
              <a:ext cx="93344" cy="58406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62383BE-3CC3-5377-4B4E-CBE91A9BB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94406" l="7512" r="96009">
                          <a14:foregroundMark x1="7512" y1="52797" x2="8451" y2="56643"/>
                          <a14:foregroundMark x1="85681" y1="59441" x2="96244" y2="58042"/>
                          <a14:foregroundMark x1="22535" y1="91958" x2="22535" y2="94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5" t="28628" r="75350" b="53367"/>
            <a:stretch/>
          </p:blipFill>
          <p:spPr>
            <a:xfrm flipH="1">
              <a:off x="4868313" y="5185364"/>
              <a:ext cx="93344" cy="58406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2D0E2FA-C6B8-EA6E-D2AB-9BFA8B0E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226" y="4866200"/>
              <a:ext cx="106027" cy="129829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EB3E9A8-3B2E-A108-B4B1-8A3A9317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20" y="5038724"/>
              <a:ext cx="130265" cy="117438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0187F657-4B3B-D43B-0C64-833E4949E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296" y="5041053"/>
              <a:ext cx="130265" cy="117438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1495E012-E7A6-9362-215B-021E4A3C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699" y="5016228"/>
              <a:ext cx="74031" cy="66741"/>
            </a:xfrm>
            <a:prstGeom prst="rect">
              <a:avLst/>
            </a:prstGeom>
          </p:spPr>
        </p:pic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9286EFB0-75A7-9DC5-AD7F-4118D4C87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79" y="4915515"/>
            <a:ext cx="2312070" cy="1380113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01F5D6D1-C7D1-26D2-EA4D-180F986EBDD4}"/>
              </a:ext>
            </a:extLst>
          </p:cNvPr>
          <p:cNvSpPr txBox="1"/>
          <p:nvPr/>
        </p:nvSpPr>
        <p:spPr>
          <a:xfrm>
            <a:off x="1418522" y="6285783"/>
            <a:ext cx="114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重複一次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C4EB48F-A9D0-A7A8-F2A2-33B0373257A1}"/>
              </a:ext>
            </a:extLst>
          </p:cNvPr>
          <p:cNvSpPr txBox="1"/>
          <p:nvPr/>
        </p:nvSpPr>
        <p:spPr>
          <a:xfrm>
            <a:off x="3598617" y="6285783"/>
            <a:ext cx="1981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重複一次及兩次</a:t>
            </a:r>
          </a:p>
        </p:txBody>
      </p:sp>
      <p:sp>
        <p:nvSpPr>
          <p:cNvPr id="42" name="圆角矩形 23">
            <a:extLst>
              <a:ext uri="{FF2B5EF4-FFF2-40B4-BE49-F238E27FC236}">
                <a16:creationId xmlns:a16="http://schemas.microsoft.com/office/drawing/2014/main" id="{4631405D-936F-B80E-BDCB-A38B3BA223F6}"/>
              </a:ext>
            </a:extLst>
          </p:cNvPr>
          <p:cNvSpPr/>
          <p:nvPr/>
        </p:nvSpPr>
        <p:spPr>
          <a:xfrm>
            <a:off x="7271469" y="3017990"/>
            <a:ext cx="1684099" cy="428786"/>
          </a:xfrm>
          <a:prstGeom prst="roundRect">
            <a:avLst>
              <a:gd name="adj" fmla="val 993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/>
              <a:t>配置方法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F2B1D33-9015-3FDA-D64D-53BA994E461B}"/>
              </a:ext>
            </a:extLst>
          </p:cNvPr>
          <p:cNvSpPr/>
          <p:nvPr/>
        </p:nvSpPr>
        <p:spPr>
          <a:xfrm>
            <a:off x="7271469" y="3586286"/>
            <a:ext cx="1684099" cy="1329229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定向部署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網格式部署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群峰式部署</a:t>
            </a:r>
            <a:endParaRPr lang="en-US" altLang="zh-TW" dirty="0"/>
          </a:p>
        </p:txBody>
      </p:sp>
      <p:sp>
        <p:nvSpPr>
          <p:cNvPr id="44" name="圆角矩形 23">
            <a:extLst>
              <a:ext uri="{FF2B5EF4-FFF2-40B4-BE49-F238E27FC236}">
                <a16:creationId xmlns:a16="http://schemas.microsoft.com/office/drawing/2014/main" id="{6D22ED6A-E7BA-1EC9-D38E-10FEF99FE067}"/>
              </a:ext>
            </a:extLst>
          </p:cNvPr>
          <p:cNvSpPr/>
          <p:nvPr/>
        </p:nvSpPr>
        <p:spPr>
          <a:xfrm>
            <a:off x="9432779" y="3021746"/>
            <a:ext cx="1684099" cy="428786"/>
          </a:xfrm>
          <a:prstGeom prst="roundRect">
            <a:avLst>
              <a:gd name="adj" fmla="val 993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cs typeface="+mn-ea"/>
                <a:sym typeface="+mn-lt"/>
              </a:rPr>
              <a:t>演算及訓練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AAD544C-F1ED-04F8-3E6B-1CE848E24EAC}"/>
              </a:ext>
            </a:extLst>
          </p:cNvPr>
          <p:cNvSpPr/>
          <p:nvPr/>
        </p:nvSpPr>
        <p:spPr>
          <a:xfrm>
            <a:off x="9369766" y="3605706"/>
            <a:ext cx="2748027" cy="847046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數學建模和優化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強化學習</a:t>
            </a:r>
            <a:endParaRPr lang="en-US" altLang="zh-TW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4157E28C-B409-BE58-5326-0336E4D283CF}"/>
              </a:ext>
            </a:extLst>
          </p:cNvPr>
          <p:cNvSpPr/>
          <p:nvPr/>
        </p:nvSpPr>
        <p:spPr>
          <a:xfrm rot="20940309">
            <a:off x="5471707" y="3715642"/>
            <a:ext cx="942608" cy="4287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24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 animBg="1"/>
      <p:bldP spid="45" grpId="0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群組 62">
            <a:extLst>
              <a:ext uri="{FF2B5EF4-FFF2-40B4-BE49-F238E27FC236}">
                <a16:creationId xmlns:a16="http://schemas.microsoft.com/office/drawing/2014/main" id="{1449C64E-ECD0-5C8D-D80B-CD75D6B3734D}"/>
              </a:ext>
            </a:extLst>
          </p:cNvPr>
          <p:cNvGrpSpPr/>
          <p:nvPr/>
        </p:nvGrpSpPr>
        <p:grpSpPr>
          <a:xfrm>
            <a:off x="6544174" y="3052885"/>
            <a:ext cx="6596957" cy="3506955"/>
            <a:chOff x="2189191" y="3598351"/>
            <a:chExt cx="5979532" cy="2904639"/>
          </a:xfrm>
        </p:grpSpPr>
        <p:graphicFrame>
          <p:nvGraphicFramePr>
            <p:cNvPr id="9" name="圖表 8">
              <a:extLst>
                <a:ext uri="{FF2B5EF4-FFF2-40B4-BE49-F238E27FC236}">
                  <a16:creationId xmlns:a16="http://schemas.microsoft.com/office/drawing/2014/main" id="{647282C4-F446-538F-423C-DE1A6D432A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9738063"/>
                </p:ext>
              </p:extLst>
            </p:nvPr>
          </p:nvGraphicFramePr>
          <p:xfrm>
            <a:off x="2189191" y="3598351"/>
            <a:ext cx="5979532" cy="29046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BF83855-A8FB-08E2-326B-24B4540586D5}"/>
                </a:ext>
              </a:extLst>
            </p:cNvPr>
            <p:cNvGrpSpPr/>
            <p:nvPr/>
          </p:nvGrpSpPr>
          <p:grpSpPr>
            <a:xfrm>
              <a:off x="3819347" y="3971957"/>
              <a:ext cx="2671332" cy="2343456"/>
              <a:chOff x="3819347" y="3971957"/>
              <a:chExt cx="2671332" cy="2343456"/>
            </a:xfrm>
          </p:grpSpPr>
          <p:pic>
            <p:nvPicPr>
              <p:cNvPr id="20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D36EA3C0-CC56-EC9B-33B3-47036EC4EA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8534" y="3971957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46A732E6-A7B2-96C3-A648-AF9747D762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8332" y="4009479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62003994-E1D2-323C-22A3-C50800B1F2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9347" y="4888667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969D3889-C1B4-5AB7-C3F4-2D469CF2D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4451" y="5509197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無人機圖案素材| PNG和向量圖| 透明背景圖片| 免費下载- Pngtree">
                <a:extLst>
                  <a:ext uri="{FF2B5EF4-FFF2-40B4-BE49-F238E27FC236}">
                    <a16:creationId xmlns:a16="http://schemas.microsoft.com/office/drawing/2014/main" id="{806D79AF-C75F-228A-0EE8-2AD169D616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9549" r="89920">
                            <a14:foregroundMark x1="11671" y1="35000" x2="9549" y2="33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1666" y="4897727"/>
                <a:ext cx="1169013" cy="80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5" name="圆角矩形 23"/>
          <p:cNvSpPr/>
          <p:nvPr/>
        </p:nvSpPr>
        <p:spPr>
          <a:xfrm>
            <a:off x="910267" y="102667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自主協調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ACCBA-59A8-D69E-80BD-3862D78A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E1711-44E2-9DB9-A9CE-42338CBA1129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12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2" name="圆角矩形 23">
            <a:extLst>
              <a:ext uri="{FF2B5EF4-FFF2-40B4-BE49-F238E27FC236}">
                <a16:creationId xmlns:a16="http://schemas.microsoft.com/office/drawing/2014/main" id="{872A3545-5A99-5F43-D830-98B0F4824A6D}"/>
              </a:ext>
            </a:extLst>
          </p:cNvPr>
          <p:cNvSpPr/>
          <p:nvPr/>
        </p:nvSpPr>
        <p:spPr>
          <a:xfrm>
            <a:off x="910267" y="1999484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容錯能力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6C7B6E5-9011-30F4-634F-9A890B652214}"/>
              </a:ext>
            </a:extLst>
          </p:cNvPr>
          <p:cNvSpPr/>
          <p:nvPr/>
        </p:nvSpPr>
        <p:spPr>
          <a:xfrm>
            <a:off x="892938" y="3052885"/>
            <a:ext cx="4027595" cy="1329229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任務的策略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故障轉移</a:t>
            </a:r>
            <a:endParaRPr lang="en-US" altLang="zh-TW" dirty="0"/>
          </a:p>
          <a:p>
            <a:pPr marL="285750" indent="-285750"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/>
              <a:t>重新分配任務</a:t>
            </a:r>
            <a:endParaRPr lang="en-US" altLang="zh-TW" dirty="0"/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7E61A7CA-8E7F-3F42-9EB3-0AD5D3CE6788}"/>
              </a:ext>
            </a:extLst>
          </p:cNvPr>
          <p:cNvGrpSpPr/>
          <p:nvPr/>
        </p:nvGrpSpPr>
        <p:grpSpPr>
          <a:xfrm>
            <a:off x="1700904" y="3052885"/>
            <a:ext cx="6952447" cy="3506955"/>
            <a:chOff x="5906173" y="590537"/>
            <a:chExt cx="5979532" cy="2904639"/>
          </a:xfrm>
        </p:grpSpPr>
        <p:graphicFrame>
          <p:nvGraphicFramePr>
            <p:cNvPr id="53" name="圖表 52">
              <a:extLst>
                <a:ext uri="{FF2B5EF4-FFF2-40B4-BE49-F238E27FC236}">
                  <a16:creationId xmlns:a16="http://schemas.microsoft.com/office/drawing/2014/main" id="{09CEC14A-7BD4-6285-F566-A78AE77006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7553382"/>
                </p:ext>
              </p:extLst>
            </p:nvPr>
          </p:nvGraphicFramePr>
          <p:xfrm>
            <a:off x="5906173" y="590537"/>
            <a:ext cx="5979532" cy="29046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4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E99B464E-A056-9F03-FD85-9E7D14C78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718" y="870074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A6AD56B1-AED7-C4A7-CB9B-DF5E819F4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4401" y="911187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E09A4DEE-4E6C-9E1D-A772-54ED6FBCC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832" y="1601098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7CC60C3D-A90B-5D02-73B2-3BC65DE3D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531" y="2387601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75D639BD-B4FF-0109-BEC2-064C00384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04" y="2332354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無人機圖案素材| PNG和向量圖| 透明背景圖片| 免費下载- Pngtree">
              <a:extLst>
                <a:ext uri="{FF2B5EF4-FFF2-40B4-BE49-F238E27FC236}">
                  <a16:creationId xmlns:a16="http://schemas.microsoft.com/office/drawing/2014/main" id="{CA90B313-F6D1-922F-1A6C-9B325ED75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49" r="89920">
                          <a14:foregroundMark x1="11671" y1="35000" x2="9549" y2="33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330" y="1671239"/>
              <a:ext cx="1169013" cy="80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7" name="圖形 66" descr="關閉">
            <a:extLst>
              <a:ext uri="{FF2B5EF4-FFF2-40B4-BE49-F238E27FC236}">
                <a16:creationId xmlns:a16="http://schemas.microsoft.com/office/drawing/2014/main" id="{233A0AF7-6933-65AD-9B67-E6970AABC7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4804" y="4297228"/>
            <a:ext cx="914400" cy="914400"/>
          </a:xfrm>
          <a:prstGeom prst="rect">
            <a:avLst/>
          </a:prstGeom>
        </p:spPr>
      </p:pic>
      <p:sp>
        <p:nvSpPr>
          <p:cNvPr id="68" name="箭號: 向右 67">
            <a:extLst>
              <a:ext uri="{FF2B5EF4-FFF2-40B4-BE49-F238E27FC236}">
                <a16:creationId xmlns:a16="http://schemas.microsoft.com/office/drawing/2014/main" id="{99DB97E1-0F95-FDAB-5A1D-EAE8750822C4}"/>
              </a:ext>
            </a:extLst>
          </p:cNvPr>
          <p:cNvSpPr/>
          <p:nvPr/>
        </p:nvSpPr>
        <p:spPr>
          <a:xfrm>
            <a:off x="7168913" y="4629989"/>
            <a:ext cx="686540" cy="4287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25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TW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工具及方法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3733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549D5-D924-4FDA-B80A-DE27FB1A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973" y="1845665"/>
            <a:ext cx="2914053" cy="183669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A72CF0A-305E-CE32-3A0A-992B3FA15DFA}"/>
              </a:ext>
            </a:extLst>
          </p:cNvPr>
          <p:cNvSpPr txBox="1"/>
          <p:nvPr/>
        </p:nvSpPr>
        <p:spPr>
          <a:xfrm>
            <a:off x="11344275" y="6136214"/>
            <a:ext cx="695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13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0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23">
            <a:extLst>
              <a:ext uri="{FF2B5EF4-FFF2-40B4-BE49-F238E27FC236}">
                <a16:creationId xmlns:a16="http://schemas.microsoft.com/office/drawing/2014/main" id="{7357ED0A-64DD-3C62-266E-49FDD2C2FF3F}"/>
              </a:ext>
            </a:extLst>
          </p:cNvPr>
          <p:cNvSpPr/>
          <p:nvPr/>
        </p:nvSpPr>
        <p:spPr>
          <a:xfrm>
            <a:off x="1086912" y="1837165"/>
            <a:ext cx="4119172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3600" dirty="0" err="1">
                <a:cs typeface="+mn-ea"/>
                <a:sym typeface="+mn-lt"/>
              </a:rPr>
              <a:t>AirSim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BD5240-426C-8E77-EC5A-EBD197AB68EC}"/>
              </a:ext>
            </a:extLst>
          </p:cNvPr>
          <p:cNvSpPr/>
          <p:nvPr/>
        </p:nvSpPr>
        <p:spPr>
          <a:xfrm>
            <a:off x="1178489" y="2698718"/>
            <a:ext cx="4027595" cy="918860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defRPr/>
            </a:pPr>
            <a:r>
              <a:rPr lang="zh-TW" altLang="en-US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端到端</a:t>
            </a:r>
            <a:r>
              <a:rPr lang="zh-TW" altLang="en-US" dirty="0">
                <a:solidFill>
                  <a:srgbClr val="404040"/>
                </a:solidFill>
                <a:highlight>
                  <a:srgbClr val="FCFCFC"/>
                </a:highlight>
                <a:latin typeface="Lato" panose="020F0502020204030203" pitchFamily="34" charset="0"/>
              </a:rPr>
              <a:t>的</a:t>
            </a:r>
            <a:r>
              <a:rPr lang="zh-TW" altLang="en-US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平台，用於安全地模擬、開發和測試</a:t>
            </a:r>
            <a:r>
              <a:rPr lang="zh-TW" altLang="en-US" dirty="0">
                <a:solidFill>
                  <a:srgbClr val="404040"/>
                </a:solidFill>
                <a:highlight>
                  <a:srgbClr val="FCFCFC"/>
                </a:highlight>
                <a:latin typeface="Lato" panose="020F0502020204030203" pitchFamily="34" charset="0"/>
              </a:rPr>
              <a:t>，研究深度學習、視覺和強化學習等。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Text_1">
            <a:extLst>
              <a:ext uri="{FF2B5EF4-FFF2-40B4-BE49-F238E27FC236}">
                <a16:creationId xmlns:a16="http://schemas.microsoft.com/office/drawing/2014/main" id="{1EFE4854-6A1D-1F2A-1FFB-0D1706CAE26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17486" y="4878806"/>
            <a:ext cx="3456384" cy="75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600" b="0" i="0" dirty="0">
                <a:solidFill>
                  <a:srgbClr val="0F4662"/>
                </a:solidFill>
                <a:effectLst/>
              </a:rPr>
              <a:t>透過提供的</a:t>
            </a:r>
            <a:r>
              <a:rPr lang="en-US" altLang="zh-TW" sz="1600" b="0" i="0" dirty="0">
                <a:solidFill>
                  <a:srgbClr val="0F4662"/>
                </a:solidFill>
                <a:effectLst/>
              </a:rPr>
              <a:t>API</a:t>
            </a:r>
            <a:r>
              <a:rPr lang="zh-TW" altLang="en-US" sz="1600" b="0" i="0" dirty="0">
                <a:solidFill>
                  <a:srgbClr val="0F4662"/>
                </a:solidFill>
                <a:effectLst/>
              </a:rPr>
              <a:t>來檢索影像、取得物理狀態、控制器等。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9" name="MH_SubTitle_1">
            <a:extLst>
              <a:ext uri="{FF2B5EF4-FFF2-40B4-BE49-F238E27FC236}">
                <a16:creationId xmlns:a16="http://schemas.microsoft.com/office/drawing/2014/main" id="{52960626-4CC9-A576-F33D-EC15358F02F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30515" y="4477516"/>
            <a:ext cx="2397125" cy="431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r>
              <a:rPr lang="en-US" altLang="zh-TW" sz="2800" b="0" i="0" dirty="0" err="1">
                <a:solidFill>
                  <a:srgbClr val="0F4662"/>
                </a:solidFill>
                <a:effectLst/>
              </a:rPr>
              <a:t>airsim</a:t>
            </a:r>
            <a:endParaRPr lang="zh-CN" altLang="en-US" sz="2000" b="0" dirty="0">
              <a:solidFill>
                <a:srgbClr val="0B1431"/>
              </a:solidFill>
              <a:sym typeface="+mn-lt"/>
            </a:endParaRPr>
          </a:p>
        </p:txBody>
      </p:sp>
      <p:pic>
        <p:nvPicPr>
          <p:cNvPr id="24" name="圖形 23" descr="Cmd (終端) 以實心填滿">
            <a:extLst>
              <a:ext uri="{FF2B5EF4-FFF2-40B4-BE49-F238E27FC236}">
                <a16:creationId xmlns:a16="http://schemas.microsoft.com/office/drawing/2014/main" id="{5A49ECF1-B3BF-A743-3004-2B29D648F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6310" y="4576865"/>
            <a:ext cx="854205" cy="854205"/>
          </a:xfrm>
          <a:prstGeom prst="rect">
            <a:avLst/>
          </a:prstGeom>
        </p:spPr>
      </p:pic>
      <p:sp>
        <p:nvSpPr>
          <p:cNvPr id="25" name="MH_Text_1">
            <a:extLst>
              <a:ext uri="{FF2B5EF4-FFF2-40B4-BE49-F238E27FC236}">
                <a16:creationId xmlns:a16="http://schemas.microsoft.com/office/drawing/2014/main" id="{78E1363F-E7A3-281F-A80B-9290493A65B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74498" y="4886992"/>
            <a:ext cx="3456384" cy="75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TW" sz="1600" b="0" i="0" dirty="0">
                <a:solidFill>
                  <a:srgbClr val="0F4662"/>
                </a:solidFill>
                <a:effectLst/>
              </a:rPr>
              <a:t>API </a:t>
            </a:r>
            <a:r>
              <a:rPr lang="zh-TW" altLang="en-US" sz="1600" b="0" i="0" dirty="0">
                <a:solidFill>
                  <a:srgbClr val="0F4662"/>
                </a:solidFill>
                <a:effectLst/>
              </a:rPr>
              <a:t>透過 </a:t>
            </a:r>
            <a:r>
              <a:rPr lang="en-US" altLang="zh-TW" sz="1600" b="0" i="0" dirty="0">
                <a:solidFill>
                  <a:srgbClr val="0F4662"/>
                </a:solidFill>
                <a:effectLst/>
              </a:rPr>
              <a:t>RPC </a:t>
            </a:r>
            <a:r>
              <a:rPr lang="zh-TW" altLang="en-US" sz="1600" b="0" i="0" dirty="0">
                <a:solidFill>
                  <a:srgbClr val="0F4662"/>
                </a:solidFill>
                <a:effectLst/>
              </a:rPr>
              <a:t>公開，並且可以透過多種語言訪問，以控制無人機。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6" name="MH_SubTitle_1">
            <a:extLst>
              <a:ext uri="{FF2B5EF4-FFF2-40B4-BE49-F238E27FC236}">
                <a16:creationId xmlns:a16="http://schemas.microsoft.com/office/drawing/2014/main" id="{285F0327-CAF9-0DA6-418F-DD2E125842D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87527" y="4485702"/>
            <a:ext cx="6215289" cy="431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5" tIns="0" rIns="159985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r>
              <a:rPr lang="en-US" altLang="zh-TW" sz="2800" b="0" i="0" dirty="0" err="1">
                <a:solidFill>
                  <a:srgbClr val="0F4662"/>
                </a:solidFill>
                <a:effectLst/>
              </a:rPr>
              <a:t>msgpack</a:t>
            </a:r>
            <a:r>
              <a:rPr lang="en-US" altLang="zh-TW" sz="2800" b="0" i="0" dirty="0">
                <a:solidFill>
                  <a:srgbClr val="0F4662"/>
                </a:solidFill>
                <a:effectLst/>
              </a:rPr>
              <a:t>-</a:t>
            </a:r>
            <a:r>
              <a:rPr lang="en-US" altLang="zh-TW" sz="2800" b="0" i="0" dirty="0" err="1">
                <a:solidFill>
                  <a:srgbClr val="0F4662"/>
                </a:solidFill>
                <a:effectLst/>
              </a:rPr>
              <a:t>rpc</a:t>
            </a:r>
            <a:r>
              <a:rPr lang="en-US" altLang="zh-TW" sz="2800" b="0" i="0" dirty="0">
                <a:solidFill>
                  <a:srgbClr val="0F4662"/>
                </a:solidFill>
                <a:effectLst/>
              </a:rPr>
              <a:t>-python</a:t>
            </a:r>
            <a:endParaRPr lang="zh-CN" altLang="en-US" sz="1600" b="0" dirty="0">
              <a:solidFill>
                <a:srgbClr val="0B1431"/>
              </a:solidFill>
              <a:sym typeface="+mn-lt"/>
            </a:endParaRPr>
          </a:p>
        </p:txBody>
      </p:sp>
      <p:pic>
        <p:nvPicPr>
          <p:cNvPr id="27" name="圖形 26" descr="Cmd (終端) 以實心填滿">
            <a:extLst>
              <a:ext uri="{FF2B5EF4-FFF2-40B4-BE49-F238E27FC236}">
                <a16:creationId xmlns:a16="http://schemas.microsoft.com/office/drawing/2014/main" id="{D850FEAF-C052-7AEB-B17F-6569D0AE6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3322" y="4585051"/>
            <a:ext cx="854205" cy="854205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11678A-B88D-33D5-A20D-512BA209837B}"/>
              </a:ext>
            </a:extLst>
          </p:cNvPr>
          <p:cNvSpPr txBox="1"/>
          <p:nvPr/>
        </p:nvSpPr>
        <p:spPr>
          <a:xfrm>
            <a:off x="11334750" y="6136214"/>
            <a:ext cx="704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14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EFAF72-FBE6-1155-94EA-32FE09B0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0" y="3553062"/>
            <a:ext cx="4550845" cy="2556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 descr="一張含有 文字, 螢幕擷取畫面, 多媒體軟體, 電腦 的圖片&#10;&#10;自動產生的描述">
            <a:extLst>
              <a:ext uri="{FF2B5EF4-FFF2-40B4-BE49-F238E27FC236}">
                <a16:creationId xmlns:a16="http://schemas.microsoft.com/office/drawing/2014/main" id="{9329460D-9063-A09B-B395-7B7B22352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47631"/>
            <a:ext cx="5164082" cy="2556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圆角矩形 23">
            <a:extLst>
              <a:ext uri="{FF2B5EF4-FFF2-40B4-BE49-F238E27FC236}">
                <a16:creationId xmlns:a16="http://schemas.microsoft.com/office/drawing/2014/main" id="{CCF93059-F9D2-1B6E-C68E-3582BC809202}"/>
              </a:ext>
            </a:extLst>
          </p:cNvPr>
          <p:cNvSpPr/>
          <p:nvPr/>
        </p:nvSpPr>
        <p:spPr>
          <a:xfrm>
            <a:off x="1518316" y="902274"/>
            <a:ext cx="3296280" cy="773337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3600" dirty="0">
                <a:cs typeface="+mn-ea"/>
                <a:sym typeface="+mn-lt"/>
              </a:rPr>
              <a:t>Unreal Engine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15DE65-4B87-93CA-970D-ACD8D9F4CCA7}"/>
              </a:ext>
            </a:extLst>
          </p:cNvPr>
          <p:cNvSpPr/>
          <p:nvPr/>
        </p:nvSpPr>
        <p:spPr>
          <a:xfrm>
            <a:off x="1436607" y="1675611"/>
            <a:ext cx="3459698" cy="1195859"/>
          </a:xfrm>
          <a:prstGeom prst="rect">
            <a:avLst/>
          </a:prstGeom>
        </p:spPr>
        <p:txBody>
          <a:bodyPr wrap="square" lIns="87015" tIns="43507" rIns="87015" bIns="43507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  <a:buClr>
                <a:srgbClr val="074AA1"/>
              </a:buClr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</a:rPr>
              <a:t>基於</a:t>
            </a:r>
            <a:r>
              <a:rPr lang="en-US" altLang="zh-TW" b="0" i="0" dirty="0" err="1">
                <a:solidFill>
                  <a:srgbClr val="000000"/>
                </a:solidFill>
                <a:effectLst/>
              </a:rPr>
              <a:t>AirSim</a:t>
            </a:r>
            <a:r>
              <a:rPr lang="zh-TW" altLang="en-US" b="0" i="0" dirty="0">
                <a:solidFill>
                  <a:srgbClr val="000000"/>
                </a:solidFill>
                <a:effectLst/>
              </a:rPr>
              <a:t>以建立在</a:t>
            </a:r>
            <a:r>
              <a:rPr lang="en-US" altLang="zh-TW" b="0" i="0" dirty="0">
                <a:solidFill>
                  <a:srgbClr val="000000"/>
                </a:solidFill>
                <a:effectLst/>
              </a:rPr>
              <a:t>Unreal Engine</a:t>
            </a:r>
            <a:r>
              <a:rPr lang="zh-TW" altLang="en-US" b="0" i="0" dirty="0">
                <a:solidFill>
                  <a:srgbClr val="000000"/>
                </a:solidFill>
                <a:effectLst/>
              </a:rPr>
              <a:t>引擎之上，並且建立二維及三維的模擬環境，用於訓練及開發。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4765BC-A661-32F2-F26E-BA6A7E76AE73}"/>
              </a:ext>
            </a:extLst>
          </p:cNvPr>
          <p:cNvSpPr txBox="1"/>
          <p:nvPr/>
        </p:nvSpPr>
        <p:spPr>
          <a:xfrm>
            <a:off x="11260082" y="6136214"/>
            <a:ext cx="7795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15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空心弧 27"/>
          <p:cNvSpPr>
            <a:spLocks noChangeAspect="1"/>
          </p:cNvSpPr>
          <p:nvPr/>
        </p:nvSpPr>
        <p:spPr bwMode="auto">
          <a:xfrm>
            <a:off x="2992851" y="1448842"/>
            <a:ext cx="2879726" cy="2879726"/>
          </a:xfrm>
          <a:prstGeom prst="blockArc">
            <a:avLst>
              <a:gd name="adj1" fmla="val 10800000"/>
              <a:gd name="adj2" fmla="val 38981"/>
              <a:gd name="adj3" fmla="val 6924"/>
            </a:avLst>
          </a:prstGeom>
          <a:solidFill>
            <a:srgbClr val="0B14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9170">
              <a:defRPr/>
            </a:pPr>
            <a:endParaRPr lang="zh-CN" altLang="en-US" sz="24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空心弧 28"/>
          <p:cNvSpPr>
            <a:spLocks noChangeAspect="1"/>
          </p:cNvSpPr>
          <p:nvPr/>
        </p:nvSpPr>
        <p:spPr bwMode="auto">
          <a:xfrm rot="5400000" flipV="1">
            <a:off x="5673530" y="1448842"/>
            <a:ext cx="2879726" cy="2879726"/>
          </a:xfrm>
          <a:prstGeom prst="blockArc">
            <a:avLst>
              <a:gd name="adj1" fmla="val 10800000"/>
              <a:gd name="adj2" fmla="val 38981"/>
              <a:gd name="adj3" fmla="val 6924"/>
            </a:avLst>
          </a:prstGeom>
          <a:solidFill>
            <a:srgbClr val="0B14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9170">
              <a:defRPr/>
            </a:pPr>
            <a:endParaRPr lang="zh-CN" altLang="en-US" sz="24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淘宝网Chenying0907出品 54"/>
          <p:cNvSpPr txBox="1">
            <a:spLocks noChangeArrowheads="1"/>
          </p:cNvSpPr>
          <p:nvPr/>
        </p:nvSpPr>
        <p:spPr bwMode="auto">
          <a:xfrm>
            <a:off x="7647175" y="1269394"/>
            <a:ext cx="2678112" cy="769441"/>
          </a:xfrm>
          <a:prstGeom prst="rect">
            <a:avLst/>
          </a:prstGeom>
          <a:solidFill>
            <a:srgbClr val="0B1431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4400" ker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Socket</a:t>
            </a:r>
            <a:endParaRPr lang="zh-CN" altLang="en-US" sz="4400" kern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淘宝网Chenying0907出品 54">
            <a:extLst>
              <a:ext uri="{FF2B5EF4-FFF2-40B4-BE49-F238E27FC236}">
                <a16:creationId xmlns:a16="http://schemas.microsoft.com/office/drawing/2014/main" id="{9364FF28-262A-2BBF-4461-D4241D0C6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040" y="2980947"/>
            <a:ext cx="2678112" cy="769441"/>
          </a:xfrm>
          <a:prstGeom prst="rect">
            <a:avLst/>
          </a:prstGeom>
          <a:solidFill>
            <a:srgbClr val="0B1431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defTabSz="121917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4400" kern="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RPC</a:t>
            </a:r>
            <a:endParaRPr lang="zh-CN" altLang="en-US" sz="4400" kern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BECB78-6E39-0F4B-998C-C5FB5948250B}"/>
              </a:ext>
            </a:extLst>
          </p:cNvPr>
          <p:cNvSpPr txBox="1"/>
          <p:nvPr/>
        </p:nvSpPr>
        <p:spPr>
          <a:xfrm>
            <a:off x="1303954" y="4654510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透明性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易用性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擴展性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44C61F-E071-B9E7-D99B-24194F3D19B9}"/>
              </a:ext>
            </a:extLst>
          </p:cNvPr>
          <p:cNvSpPr txBox="1"/>
          <p:nvPr/>
        </p:nvSpPr>
        <p:spPr>
          <a:xfrm>
            <a:off x="3621087" y="4675402"/>
            <a:ext cx="2845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控制無人機的飛行</a:t>
            </a:r>
            <a:endParaRPr lang="zh-TW" altLang="en-US" dirty="0"/>
          </a:p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簡化調用或控制的感測器</a:t>
            </a:r>
            <a:endParaRPr lang="zh-TW" altLang="en-US" dirty="0"/>
          </a:p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方便擴展感測器</a:t>
            </a:r>
            <a:endParaRPr lang="zh-TW" altLang="en-US" dirty="0"/>
          </a:p>
        </p:txBody>
      </p:sp>
      <p:sp>
        <p:nvSpPr>
          <p:cNvPr id="8" name="箭號: ＞形 7">
            <a:extLst>
              <a:ext uri="{FF2B5EF4-FFF2-40B4-BE49-F238E27FC236}">
                <a16:creationId xmlns:a16="http://schemas.microsoft.com/office/drawing/2014/main" id="{C5244186-B4CC-5D46-5019-A4E59E2E1DA5}"/>
              </a:ext>
            </a:extLst>
          </p:cNvPr>
          <p:cNvSpPr/>
          <p:nvPr/>
        </p:nvSpPr>
        <p:spPr>
          <a:xfrm>
            <a:off x="2992851" y="4955687"/>
            <a:ext cx="367061" cy="36276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箭號: ＞形 9">
            <a:extLst>
              <a:ext uri="{FF2B5EF4-FFF2-40B4-BE49-F238E27FC236}">
                <a16:creationId xmlns:a16="http://schemas.microsoft.com/office/drawing/2014/main" id="{87F23B27-2DE2-2450-852B-407E9F289E5E}"/>
              </a:ext>
            </a:extLst>
          </p:cNvPr>
          <p:cNvSpPr/>
          <p:nvPr/>
        </p:nvSpPr>
        <p:spPr>
          <a:xfrm>
            <a:off x="2731676" y="4955687"/>
            <a:ext cx="367061" cy="362761"/>
          </a:xfrm>
          <a:prstGeom prst="chevron">
            <a:avLst/>
          </a:prstGeom>
          <a:solidFill>
            <a:srgbClr val="32A3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箭號: ＞形 10">
            <a:extLst>
              <a:ext uri="{FF2B5EF4-FFF2-40B4-BE49-F238E27FC236}">
                <a16:creationId xmlns:a16="http://schemas.microsoft.com/office/drawing/2014/main" id="{59ABBD05-5A94-71A2-F617-3DAD13F25147}"/>
              </a:ext>
            </a:extLst>
          </p:cNvPr>
          <p:cNvSpPr/>
          <p:nvPr/>
        </p:nvSpPr>
        <p:spPr>
          <a:xfrm>
            <a:off x="2470501" y="4966133"/>
            <a:ext cx="367061" cy="36276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823651A-30B8-4CE3-117D-9191A82EE6B5}"/>
              </a:ext>
            </a:extLst>
          </p:cNvPr>
          <p:cNvSpPr txBox="1"/>
          <p:nvPr/>
        </p:nvSpPr>
        <p:spPr>
          <a:xfrm>
            <a:off x="9199149" y="2747328"/>
            <a:ext cx="3119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可傳輸各種數據</a:t>
            </a:r>
            <a:endParaRPr lang="zh-TW" altLang="en-US" dirty="0"/>
          </a:p>
          <a:p>
            <a:r>
              <a:rPr lang="zh-TW" altLang="en-US" b="0" i="0" dirty="0">
                <a:solidFill>
                  <a:srgbClr val="000000"/>
                </a:solidFill>
                <a:effectLst/>
              </a:rPr>
              <a:t>可輕鬆擴展伺服端跟客戶端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65F1C5B-DB5F-5E48-5E32-4DCD4B750E25}"/>
              </a:ext>
            </a:extLst>
          </p:cNvPr>
          <p:cNvSpPr txBox="1"/>
          <p:nvPr/>
        </p:nvSpPr>
        <p:spPr>
          <a:xfrm>
            <a:off x="6618278" y="2742663"/>
            <a:ext cx="1345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靈活性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YAFdJpYtCxE 1"/>
              </a:rPr>
              <a:t>傳輸性能</a:t>
            </a:r>
            <a:endParaRPr lang="zh-TW" altLang="en-US" dirty="0">
              <a:solidFill>
                <a:srgbClr val="000000"/>
              </a:solidFill>
              <a:effectLst/>
              <a:latin typeface="YAFdJpYtCxE 1"/>
            </a:endParaRPr>
          </a:p>
        </p:txBody>
      </p:sp>
      <p:sp>
        <p:nvSpPr>
          <p:cNvPr id="19" name="箭號: ＞形 18">
            <a:extLst>
              <a:ext uri="{FF2B5EF4-FFF2-40B4-BE49-F238E27FC236}">
                <a16:creationId xmlns:a16="http://schemas.microsoft.com/office/drawing/2014/main" id="{58BFA5CD-1EA9-AA08-6E3F-8A0084E94D8D}"/>
              </a:ext>
            </a:extLst>
          </p:cNvPr>
          <p:cNvSpPr/>
          <p:nvPr/>
        </p:nvSpPr>
        <p:spPr>
          <a:xfrm>
            <a:off x="8348936" y="2906063"/>
            <a:ext cx="367061" cy="36276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B533A25E-8467-5C3D-8920-85A999E5A269}"/>
              </a:ext>
            </a:extLst>
          </p:cNvPr>
          <p:cNvSpPr/>
          <p:nvPr/>
        </p:nvSpPr>
        <p:spPr>
          <a:xfrm>
            <a:off x="8087761" y="2906063"/>
            <a:ext cx="367061" cy="362761"/>
          </a:xfrm>
          <a:prstGeom prst="chevron">
            <a:avLst/>
          </a:prstGeom>
          <a:solidFill>
            <a:srgbClr val="32A3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BF2BA223-B304-294F-9BE4-7C17FC963ABC}"/>
              </a:ext>
            </a:extLst>
          </p:cNvPr>
          <p:cNvSpPr/>
          <p:nvPr/>
        </p:nvSpPr>
        <p:spPr>
          <a:xfrm>
            <a:off x="8610111" y="2899682"/>
            <a:ext cx="367061" cy="362761"/>
          </a:xfrm>
          <a:prstGeom prst="chevron">
            <a:avLst/>
          </a:prstGeom>
          <a:solidFill>
            <a:srgbClr val="32A3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AB3835-AAE1-BC91-6992-27A588C9F42D}"/>
              </a:ext>
            </a:extLst>
          </p:cNvPr>
          <p:cNvSpPr txBox="1"/>
          <p:nvPr/>
        </p:nvSpPr>
        <p:spPr>
          <a:xfrm>
            <a:off x="11334750" y="6136214"/>
            <a:ext cx="704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16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6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en-US" altLang="zh-CN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SWOT</a:t>
            </a:r>
            <a:r>
              <a:rPr lang="zh-CN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分析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457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549D5-D924-4FDA-B80A-DE27FB1A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973" y="1845665"/>
            <a:ext cx="2914053" cy="183669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8F4358-2C87-BD05-CE1A-E95DB01E37B8}"/>
              </a:ext>
            </a:extLst>
          </p:cNvPr>
          <p:cNvSpPr txBox="1"/>
          <p:nvPr/>
        </p:nvSpPr>
        <p:spPr>
          <a:xfrm>
            <a:off x="11249025" y="6136214"/>
            <a:ext cx="790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17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10"/>
          <p:cNvSpPr>
            <a:spLocks noChangeAspect="1"/>
          </p:cNvSpPr>
          <p:nvPr/>
        </p:nvSpPr>
        <p:spPr>
          <a:xfrm>
            <a:off x="2255574" y="2216880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矩形 10"/>
          <p:cNvSpPr>
            <a:spLocks noChangeAspect="1"/>
          </p:cNvSpPr>
          <p:nvPr/>
        </p:nvSpPr>
        <p:spPr>
          <a:xfrm>
            <a:off x="3987541" y="3875733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22315" y="2869782"/>
            <a:ext cx="1978032" cy="913007"/>
          </a:xfrm>
          <a:prstGeom prst="rect">
            <a:avLst/>
          </a:prstGeom>
          <a:noFill/>
          <a:effectLst/>
        </p:spPr>
        <p:txBody>
          <a:bodyPr wrap="square" lIns="0" rIns="0" rtlCol="0">
            <a:spAutoFit/>
          </a:bodyPr>
          <a:lstStyle/>
          <a:p>
            <a:pPr algn="ctr"/>
            <a:r>
              <a:rPr lang="zh-TW" altLang="en-US" sz="5333" b="1" dirty="0">
                <a:solidFill>
                  <a:schemeClr val="bg1"/>
                </a:solidFill>
                <a:cs typeface="+mn-ea"/>
                <a:sym typeface="+mn-lt"/>
              </a:rPr>
              <a:t>大綱</a:t>
            </a:r>
            <a:endParaRPr lang="zh-CN" altLang="en-US" sz="53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557108" y="1679810"/>
            <a:ext cx="2520000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894044" y="1641799"/>
            <a:ext cx="2326361" cy="533533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pPr>
              <a:defRPr/>
            </a:pPr>
            <a:r>
              <a:rPr lang="zh-TW" altLang="en-US" sz="2400" kern="100" dirty="0">
                <a:solidFill>
                  <a:schemeClr val="bg1"/>
                </a:solidFill>
                <a:cs typeface="+mn-ea"/>
                <a:sym typeface="+mn-lt"/>
              </a:rPr>
              <a:t>專題動機</a:t>
            </a:r>
            <a:endParaRPr lang="zh-CN" altLang="zh-CN" sz="2400" kern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539163" y="2477373"/>
            <a:ext cx="2520000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33540" y="2445528"/>
            <a:ext cx="2326360" cy="533533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pPr>
              <a:defRPr/>
            </a:pPr>
            <a:r>
              <a:rPr lang="zh-TW" altLang="en-US" sz="2400" kern="100" dirty="0">
                <a:solidFill>
                  <a:schemeClr val="bg1"/>
                </a:solidFill>
                <a:cs typeface="+mn-ea"/>
                <a:sym typeface="+mn-lt"/>
              </a:rPr>
              <a:t>專題目的</a:t>
            </a:r>
            <a:endParaRPr lang="zh-CN" altLang="zh-CN" sz="2400" kern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6557109" y="3308291"/>
            <a:ext cx="2520000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887344" y="3249256"/>
            <a:ext cx="3161725" cy="533534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pPr>
              <a:defRPr/>
            </a:pPr>
            <a:r>
              <a:rPr lang="zh-TW" altLang="en-US" sz="2400" kern="100" dirty="0">
                <a:solidFill>
                  <a:schemeClr val="bg1"/>
                </a:solidFill>
                <a:cs typeface="+mn-ea"/>
                <a:sym typeface="+mn-lt"/>
              </a:rPr>
              <a:t>工具及方法</a:t>
            </a:r>
            <a:endParaRPr lang="zh-CN" altLang="zh-CN" sz="2400" kern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6557109" y="4103477"/>
            <a:ext cx="2520000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921836" y="4052985"/>
            <a:ext cx="2399341" cy="533533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pPr>
              <a:defRPr/>
            </a:pPr>
            <a:r>
              <a:rPr lang="en-US" altLang="zh-CN" sz="2400" kern="100" dirty="0">
                <a:solidFill>
                  <a:schemeClr val="bg1"/>
                </a:solidFill>
                <a:cs typeface="+mn-ea"/>
                <a:sym typeface="+mn-lt"/>
              </a:rPr>
              <a:t>SWOT </a:t>
            </a:r>
            <a:endParaRPr lang="zh-CN" altLang="zh-CN" sz="2400" kern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5935406" y="1679810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03983" y="1654370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5935406" y="2480404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903983" y="2454964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5935403" y="3280997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903980" y="3255557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5935398" y="4081590"/>
            <a:ext cx="537311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903975" y="4056150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55A5B90-CD38-4047-8303-FE30C7DD8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36" y="4781419"/>
            <a:ext cx="2784841" cy="175525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4F1002B-507D-44BD-BD8F-05FD34BE7C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5172" y="4801977"/>
            <a:ext cx="2719608" cy="17141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37825" y="727969"/>
            <a:ext cx="212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DFDFD"/>
                </a:solidFill>
              </a:rPr>
              <a:t>https://www.ypppt.com/</a:t>
            </a:r>
            <a:endParaRPr lang="zh-CN" altLang="en-US" sz="1200" dirty="0">
              <a:solidFill>
                <a:srgbClr val="FD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7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74" grpId="0" animBg="1"/>
      <p:bldP spid="7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0">
            <a:extLst>
              <a:ext uri="{FF2B5EF4-FFF2-40B4-BE49-F238E27FC236}">
                <a16:creationId xmlns:a16="http://schemas.microsoft.com/office/drawing/2014/main" id="{87D64A41-B748-10CA-AE70-0B2151C1C62B}"/>
              </a:ext>
            </a:extLst>
          </p:cNvPr>
          <p:cNvSpPr>
            <a:spLocks noChangeAspect="1"/>
          </p:cNvSpPr>
          <p:nvPr/>
        </p:nvSpPr>
        <p:spPr>
          <a:xfrm>
            <a:off x="680837" y="499146"/>
            <a:ext cx="3467971" cy="3036776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128920" y="1489990"/>
            <a:ext cx="3934159" cy="3873751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35" name="Freeform 15"/>
          <p:cNvSpPr>
            <a:spLocks/>
          </p:cNvSpPr>
          <p:nvPr/>
        </p:nvSpPr>
        <p:spPr bwMode="auto">
          <a:xfrm>
            <a:off x="4619899" y="158725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36" name="Freeform 16"/>
          <p:cNvSpPr>
            <a:spLocks/>
          </p:cNvSpPr>
          <p:nvPr/>
        </p:nvSpPr>
        <p:spPr bwMode="auto">
          <a:xfrm>
            <a:off x="4719223" y="1625697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33" name="TextBox 19"/>
          <p:cNvSpPr txBox="1"/>
          <p:nvPr/>
        </p:nvSpPr>
        <p:spPr>
          <a:xfrm>
            <a:off x="4875594" y="174290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3" name="Freeform 13"/>
          <p:cNvSpPr>
            <a:spLocks/>
          </p:cNvSpPr>
          <p:nvPr/>
        </p:nvSpPr>
        <p:spPr bwMode="auto">
          <a:xfrm>
            <a:off x="6234249" y="3656570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Freeform 20"/>
          <p:cNvSpPr>
            <a:spLocks/>
          </p:cNvSpPr>
          <p:nvPr/>
        </p:nvSpPr>
        <p:spPr bwMode="auto">
          <a:xfrm flipH="1">
            <a:off x="6994913" y="36950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" name="TextBox 60"/>
          <p:cNvSpPr txBox="1"/>
          <p:nvPr/>
        </p:nvSpPr>
        <p:spPr>
          <a:xfrm>
            <a:off x="6911944" y="385039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T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4" name="Freeform 11"/>
          <p:cNvSpPr>
            <a:spLocks/>
          </p:cNvSpPr>
          <p:nvPr/>
        </p:nvSpPr>
        <p:spPr bwMode="auto">
          <a:xfrm>
            <a:off x="4551174" y="364632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5" name="Freeform 21"/>
          <p:cNvSpPr>
            <a:spLocks/>
          </p:cNvSpPr>
          <p:nvPr/>
        </p:nvSpPr>
        <p:spPr bwMode="auto">
          <a:xfrm>
            <a:off x="4681472" y="36777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2" name="TextBox 70"/>
          <p:cNvSpPr txBox="1"/>
          <p:nvPr/>
        </p:nvSpPr>
        <p:spPr>
          <a:xfrm>
            <a:off x="4805759" y="3796995"/>
            <a:ext cx="40748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O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80D468E-78E6-E398-095F-2ACBBDF0D3C4}"/>
              </a:ext>
            </a:extLst>
          </p:cNvPr>
          <p:cNvCxnSpPr>
            <a:cxnSpLocks/>
          </p:cNvCxnSpPr>
          <p:nvPr/>
        </p:nvCxnSpPr>
        <p:spPr>
          <a:xfrm flipV="1">
            <a:off x="4952993" y="3422810"/>
            <a:ext cx="2443973" cy="21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8">
            <a:extLst>
              <a:ext uri="{FF2B5EF4-FFF2-40B4-BE49-F238E27FC236}">
                <a16:creationId xmlns:a16="http://schemas.microsoft.com/office/drawing/2014/main" id="{2D04FC01-49B8-F323-73D3-0CC31C7E5CAF}"/>
              </a:ext>
            </a:extLst>
          </p:cNvPr>
          <p:cNvSpPr txBox="1"/>
          <p:nvPr/>
        </p:nvSpPr>
        <p:spPr>
          <a:xfrm>
            <a:off x="4666078" y="4244674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機會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0" name="文本框 8">
            <a:extLst>
              <a:ext uri="{FF2B5EF4-FFF2-40B4-BE49-F238E27FC236}">
                <a16:creationId xmlns:a16="http://schemas.microsoft.com/office/drawing/2014/main" id="{4D2A6DC8-D8C5-49B6-9904-E8E21E37F10D}"/>
              </a:ext>
            </a:extLst>
          </p:cNvPr>
          <p:cNvSpPr txBox="1"/>
          <p:nvPr/>
        </p:nvSpPr>
        <p:spPr>
          <a:xfrm>
            <a:off x="4717984" y="2195407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優勢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CFE7A6F-50A0-9D22-87DB-54C43DDA9F8A}"/>
              </a:ext>
            </a:extLst>
          </p:cNvPr>
          <p:cNvCxnSpPr>
            <a:cxnSpLocks/>
          </p:cNvCxnSpPr>
          <p:nvPr/>
        </p:nvCxnSpPr>
        <p:spPr>
          <a:xfrm flipV="1">
            <a:off x="6099110" y="2381907"/>
            <a:ext cx="0" cy="21392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14859B7-0B71-6069-E4F4-A65F54BF6D45}"/>
              </a:ext>
            </a:extLst>
          </p:cNvPr>
          <p:cNvGrpSpPr/>
          <p:nvPr/>
        </p:nvGrpSpPr>
        <p:grpSpPr>
          <a:xfrm>
            <a:off x="6224141" y="1613199"/>
            <a:ext cx="1375605" cy="1588231"/>
            <a:chOff x="6224141" y="1613199"/>
            <a:chExt cx="1375605" cy="1588231"/>
          </a:xfrm>
        </p:grpSpPr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6224141" y="1613199"/>
              <a:ext cx="1375605" cy="1588231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5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5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5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5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2B3E5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 flipH="1">
              <a:off x="7020143" y="1671681"/>
              <a:ext cx="467541" cy="505132"/>
            </a:xfrm>
            <a:custGeom>
              <a:avLst/>
              <a:gdLst>
                <a:gd name="T0" fmla="*/ 0 w 398"/>
                <a:gd name="T1" fmla="*/ 430 h 430"/>
                <a:gd name="T2" fmla="*/ 398 w 398"/>
                <a:gd name="T3" fmla="*/ 430 h 430"/>
                <a:gd name="T4" fmla="*/ 398 w 398"/>
                <a:gd name="T5" fmla="*/ 0 h 430"/>
                <a:gd name="T6" fmla="*/ 0 w 398"/>
                <a:gd name="T7" fmla="*/ 231 h 430"/>
                <a:gd name="T8" fmla="*/ 0 w 398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30">
                  <a:moveTo>
                    <a:pt x="0" y="430"/>
                  </a:moveTo>
                  <a:lnTo>
                    <a:pt x="398" y="430"/>
                  </a:lnTo>
                  <a:lnTo>
                    <a:pt x="398" y="0"/>
                  </a:lnTo>
                  <a:lnTo>
                    <a:pt x="0" y="231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0B1431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38"/>
            <p:cNvSpPr txBox="1"/>
            <p:nvPr/>
          </p:nvSpPr>
          <p:spPr>
            <a:xfrm>
              <a:off x="6997846" y="1807252"/>
              <a:ext cx="46358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576778-C97B-3E38-BCB8-9BDD64D9DF28}"/>
                </a:ext>
              </a:extLst>
            </p:cNvPr>
            <p:cNvSpPr txBox="1"/>
            <p:nvPr/>
          </p:nvSpPr>
          <p:spPr>
            <a:xfrm>
              <a:off x="6376764" y="2227816"/>
              <a:ext cx="120144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3600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劣勢</a:t>
              </a:r>
              <a:endParaRPr lang="en-US" altLang="zh-CN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8">
            <a:extLst>
              <a:ext uri="{FF2B5EF4-FFF2-40B4-BE49-F238E27FC236}">
                <a16:creationId xmlns:a16="http://schemas.microsoft.com/office/drawing/2014/main" id="{053AE0DE-C827-C754-161B-D5953BC147EF}"/>
              </a:ext>
            </a:extLst>
          </p:cNvPr>
          <p:cNvSpPr txBox="1"/>
          <p:nvPr/>
        </p:nvSpPr>
        <p:spPr>
          <a:xfrm>
            <a:off x="6392490" y="4270963"/>
            <a:ext cx="115994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威脅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3C2228-BCFC-DD5D-1060-A539CA2CE5DF}"/>
              </a:ext>
            </a:extLst>
          </p:cNvPr>
          <p:cNvSpPr txBox="1"/>
          <p:nvPr/>
        </p:nvSpPr>
        <p:spPr>
          <a:xfrm>
            <a:off x="906784" y="1466645"/>
            <a:ext cx="3644668" cy="91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對無人機群的需求日益旺盛</a:t>
            </a:r>
            <a:endParaRPr lang="zh-TW" altLang="en-US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年均成長率約為</a:t>
            </a:r>
            <a:r>
              <a:rPr lang="en-US" altLang="zh-TW" sz="1600" b="0" i="0" dirty="0">
                <a:solidFill>
                  <a:schemeClr val="bg1"/>
                </a:solidFill>
                <a:effectLst/>
              </a:rPr>
              <a:t>7.1%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9627C4-29F0-98FF-4F99-40979ECB6383}"/>
              </a:ext>
            </a:extLst>
          </p:cNvPr>
          <p:cNvSpPr txBox="1"/>
          <p:nvPr/>
        </p:nvSpPr>
        <p:spPr>
          <a:xfrm>
            <a:off x="11210925" y="6136214"/>
            <a:ext cx="828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18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0">
            <a:extLst>
              <a:ext uri="{FF2B5EF4-FFF2-40B4-BE49-F238E27FC236}">
                <a16:creationId xmlns:a16="http://schemas.microsoft.com/office/drawing/2014/main" id="{0551981A-CEC1-9633-7816-D162331692AA}"/>
              </a:ext>
            </a:extLst>
          </p:cNvPr>
          <p:cNvSpPr>
            <a:spLocks noChangeAspect="1"/>
          </p:cNvSpPr>
          <p:nvPr/>
        </p:nvSpPr>
        <p:spPr>
          <a:xfrm>
            <a:off x="8063079" y="499146"/>
            <a:ext cx="3467971" cy="3036776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128920" y="1489990"/>
            <a:ext cx="3934159" cy="3873751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35" name="Freeform 15"/>
          <p:cNvSpPr>
            <a:spLocks/>
          </p:cNvSpPr>
          <p:nvPr/>
        </p:nvSpPr>
        <p:spPr bwMode="auto">
          <a:xfrm>
            <a:off x="4619899" y="158725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Freeform 16"/>
          <p:cNvSpPr>
            <a:spLocks/>
          </p:cNvSpPr>
          <p:nvPr/>
        </p:nvSpPr>
        <p:spPr bwMode="auto">
          <a:xfrm>
            <a:off x="4719223" y="1625697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19"/>
          <p:cNvSpPr txBox="1"/>
          <p:nvPr/>
        </p:nvSpPr>
        <p:spPr>
          <a:xfrm>
            <a:off x="4875594" y="174290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S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80D468E-78E6-E398-095F-2ACBBDF0D3C4}"/>
              </a:ext>
            </a:extLst>
          </p:cNvPr>
          <p:cNvCxnSpPr>
            <a:cxnSpLocks/>
          </p:cNvCxnSpPr>
          <p:nvPr/>
        </p:nvCxnSpPr>
        <p:spPr>
          <a:xfrm flipV="1">
            <a:off x="4952993" y="3422810"/>
            <a:ext cx="2443973" cy="21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8">
            <a:extLst>
              <a:ext uri="{FF2B5EF4-FFF2-40B4-BE49-F238E27FC236}">
                <a16:creationId xmlns:a16="http://schemas.microsoft.com/office/drawing/2014/main" id="{4D2A6DC8-D8C5-49B6-9904-E8E21E37F10D}"/>
              </a:ext>
            </a:extLst>
          </p:cNvPr>
          <p:cNvSpPr txBox="1"/>
          <p:nvPr/>
        </p:nvSpPr>
        <p:spPr>
          <a:xfrm>
            <a:off x="4717984" y="2195407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優勢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CFE7A6F-50A0-9D22-87DB-54C43DDA9F8A}"/>
              </a:ext>
            </a:extLst>
          </p:cNvPr>
          <p:cNvCxnSpPr>
            <a:cxnSpLocks/>
          </p:cNvCxnSpPr>
          <p:nvPr/>
        </p:nvCxnSpPr>
        <p:spPr>
          <a:xfrm flipV="1">
            <a:off x="6099110" y="2381907"/>
            <a:ext cx="0" cy="21392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14859B7-0B71-6069-E4F4-A65F54BF6D45}"/>
              </a:ext>
            </a:extLst>
          </p:cNvPr>
          <p:cNvGrpSpPr/>
          <p:nvPr/>
        </p:nvGrpSpPr>
        <p:grpSpPr>
          <a:xfrm>
            <a:off x="6224141" y="1613199"/>
            <a:ext cx="1375605" cy="1588231"/>
            <a:chOff x="6224141" y="1613199"/>
            <a:chExt cx="1375605" cy="1588231"/>
          </a:xfrm>
        </p:grpSpPr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6224141" y="1613199"/>
              <a:ext cx="1375605" cy="1588231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5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5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5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5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2B3E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cs typeface="+mn-ea"/>
                <a:sym typeface="+mn-lt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 flipH="1">
              <a:off x="7020143" y="1671681"/>
              <a:ext cx="467541" cy="505132"/>
            </a:xfrm>
            <a:custGeom>
              <a:avLst/>
              <a:gdLst>
                <a:gd name="T0" fmla="*/ 0 w 398"/>
                <a:gd name="T1" fmla="*/ 430 h 430"/>
                <a:gd name="T2" fmla="*/ 398 w 398"/>
                <a:gd name="T3" fmla="*/ 430 h 430"/>
                <a:gd name="T4" fmla="*/ 398 w 398"/>
                <a:gd name="T5" fmla="*/ 0 h 430"/>
                <a:gd name="T6" fmla="*/ 0 w 398"/>
                <a:gd name="T7" fmla="*/ 231 h 430"/>
                <a:gd name="T8" fmla="*/ 0 w 398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30">
                  <a:moveTo>
                    <a:pt x="0" y="430"/>
                  </a:moveTo>
                  <a:lnTo>
                    <a:pt x="398" y="430"/>
                  </a:lnTo>
                  <a:lnTo>
                    <a:pt x="398" y="0"/>
                  </a:lnTo>
                  <a:lnTo>
                    <a:pt x="0" y="231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0B1431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38"/>
            <p:cNvSpPr txBox="1"/>
            <p:nvPr/>
          </p:nvSpPr>
          <p:spPr>
            <a:xfrm>
              <a:off x="6997846" y="1807252"/>
              <a:ext cx="46358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solidFill>
                    <a:schemeClr val="bg1"/>
                  </a:solidFill>
                  <a:cs typeface="+mn-ea"/>
                  <a:sym typeface="+mn-lt"/>
                </a:rPr>
                <a:t>W</a:t>
              </a:r>
              <a:endParaRPr lang="zh-CN" altLang="en-US" sz="21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576778-C97B-3E38-BCB8-9BDD64D9DF28}"/>
                </a:ext>
              </a:extLst>
            </p:cNvPr>
            <p:cNvSpPr txBox="1"/>
            <p:nvPr/>
          </p:nvSpPr>
          <p:spPr>
            <a:xfrm>
              <a:off x="6376764" y="2227816"/>
              <a:ext cx="120144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3600" dirty="0">
                  <a:solidFill>
                    <a:schemeClr val="bg1"/>
                  </a:solidFill>
                  <a:cs typeface="+mn-ea"/>
                  <a:sym typeface="+mn-lt"/>
                </a:rPr>
                <a:t>劣勢</a:t>
              </a:r>
              <a:endParaRPr lang="en-US" altLang="zh-CN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3C2228-BCFC-DD5D-1060-A539CA2CE5DF}"/>
              </a:ext>
            </a:extLst>
          </p:cNvPr>
          <p:cNvSpPr txBox="1"/>
          <p:nvPr/>
        </p:nvSpPr>
        <p:spPr>
          <a:xfrm>
            <a:off x="8351916" y="1205486"/>
            <a:ext cx="2946486" cy="1495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協同系統是一項複雜的技術</a:t>
            </a:r>
            <a:endParaRPr lang="en-US" altLang="zh-TW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開發成本較高</a:t>
            </a:r>
            <a:endParaRPr lang="zh-TW" alt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b="0" i="0" dirty="0">
                <a:solidFill>
                  <a:schemeClr val="bg1"/>
                </a:solidFill>
                <a:effectLst/>
              </a:rPr>
              <a:t>市場規模尚處於發展初期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Freeform 13">
            <a:extLst>
              <a:ext uri="{FF2B5EF4-FFF2-40B4-BE49-F238E27FC236}">
                <a16:creationId xmlns:a16="http://schemas.microsoft.com/office/drawing/2014/main" id="{C5E1BE04-2236-7FBA-92BA-6EFE237B86C8}"/>
              </a:ext>
            </a:extLst>
          </p:cNvPr>
          <p:cNvSpPr>
            <a:spLocks/>
          </p:cNvSpPr>
          <p:nvPr/>
        </p:nvSpPr>
        <p:spPr bwMode="auto">
          <a:xfrm>
            <a:off x="6234249" y="3656570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60">
            <a:extLst>
              <a:ext uri="{FF2B5EF4-FFF2-40B4-BE49-F238E27FC236}">
                <a16:creationId xmlns:a16="http://schemas.microsoft.com/office/drawing/2014/main" id="{ACAAA5E2-5213-9076-D04E-17DEAFB1E0B7}"/>
              </a:ext>
            </a:extLst>
          </p:cNvPr>
          <p:cNvSpPr txBox="1"/>
          <p:nvPr/>
        </p:nvSpPr>
        <p:spPr>
          <a:xfrm>
            <a:off x="6911944" y="3850399"/>
            <a:ext cx="34176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T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8B3B0069-BE90-B020-6E40-F020CC803439}"/>
              </a:ext>
            </a:extLst>
          </p:cNvPr>
          <p:cNvSpPr>
            <a:spLocks/>
          </p:cNvSpPr>
          <p:nvPr/>
        </p:nvSpPr>
        <p:spPr bwMode="auto">
          <a:xfrm>
            <a:off x="4551174" y="364632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7" name="TextBox 70">
            <a:extLst>
              <a:ext uri="{FF2B5EF4-FFF2-40B4-BE49-F238E27FC236}">
                <a16:creationId xmlns:a16="http://schemas.microsoft.com/office/drawing/2014/main" id="{94E141D7-EB63-134E-9615-0523A8375329}"/>
              </a:ext>
            </a:extLst>
          </p:cNvPr>
          <p:cNvSpPr txBox="1"/>
          <p:nvPr/>
        </p:nvSpPr>
        <p:spPr>
          <a:xfrm>
            <a:off x="4805759" y="3796995"/>
            <a:ext cx="40748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O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946EAAB0-DABE-8020-43CD-F4B00DAB147E}"/>
              </a:ext>
            </a:extLst>
          </p:cNvPr>
          <p:cNvSpPr txBox="1"/>
          <p:nvPr/>
        </p:nvSpPr>
        <p:spPr>
          <a:xfrm>
            <a:off x="4666078" y="4244674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機會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291EA4A8-4351-9D6E-93A9-3FB5D9E07F4E}"/>
              </a:ext>
            </a:extLst>
          </p:cNvPr>
          <p:cNvSpPr txBox="1"/>
          <p:nvPr/>
        </p:nvSpPr>
        <p:spPr>
          <a:xfrm>
            <a:off x="6392490" y="4270963"/>
            <a:ext cx="115994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威脅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C6067368-C5FC-AAB3-30C8-28C2BD4F0B57}"/>
              </a:ext>
            </a:extLst>
          </p:cNvPr>
          <p:cNvSpPr>
            <a:spLocks/>
          </p:cNvSpPr>
          <p:nvPr/>
        </p:nvSpPr>
        <p:spPr bwMode="auto">
          <a:xfrm flipH="1">
            <a:off x="6994913" y="36950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0B0B8597-1B7F-9901-D250-90F4BBC88564}"/>
              </a:ext>
            </a:extLst>
          </p:cNvPr>
          <p:cNvSpPr>
            <a:spLocks/>
          </p:cNvSpPr>
          <p:nvPr/>
        </p:nvSpPr>
        <p:spPr bwMode="auto">
          <a:xfrm>
            <a:off x="4681472" y="36777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2F9961-7818-8474-B192-20E276DF5683}"/>
              </a:ext>
            </a:extLst>
          </p:cNvPr>
          <p:cNvSpPr txBox="1"/>
          <p:nvPr/>
        </p:nvSpPr>
        <p:spPr>
          <a:xfrm>
            <a:off x="11096625" y="6136214"/>
            <a:ext cx="94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19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2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0">
            <a:extLst>
              <a:ext uri="{FF2B5EF4-FFF2-40B4-BE49-F238E27FC236}">
                <a16:creationId xmlns:a16="http://schemas.microsoft.com/office/drawing/2014/main" id="{9C410300-30F0-0CD9-C5CC-7B80F5C4E5BC}"/>
              </a:ext>
            </a:extLst>
          </p:cNvPr>
          <p:cNvSpPr>
            <a:spLocks noChangeAspect="1"/>
          </p:cNvSpPr>
          <p:nvPr/>
        </p:nvSpPr>
        <p:spPr>
          <a:xfrm>
            <a:off x="667171" y="3240135"/>
            <a:ext cx="3467971" cy="3036776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各國的政策逐步支持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無人機技術的不斷發</a:t>
            </a:r>
            <a:r>
              <a:rPr lang="en-US" altLang="zh-TW" sz="1600" dirty="0">
                <a:solidFill>
                  <a:schemeClr val="bg1"/>
                </a:solidFill>
              </a:rPr>
              <a:t>,</a:t>
            </a:r>
            <a:r>
              <a:rPr lang="zh-TW" altLang="en-US" sz="1600" dirty="0">
                <a:solidFill>
                  <a:schemeClr val="bg1"/>
                </a:solidFill>
              </a:rPr>
              <a:t>展市場規模擴大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無人機相較於一些傳統機器成本較低</a:t>
            </a: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128920" y="1489990"/>
            <a:ext cx="3934159" cy="3873751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4" name="Freeform 11"/>
          <p:cNvSpPr>
            <a:spLocks/>
          </p:cNvSpPr>
          <p:nvPr/>
        </p:nvSpPr>
        <p:spPr bwMode="auto">
          <a:xfrm>
            <a:off x="4551174" y="364632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5" name="Freeform 21"/>
          <p:cNvSpPr>
            <a:spLocks/>
          </p:cNvSpPr>
          <p:nvPr/>
        </p:nvSpPr>
        <p:spPr bwMode="auto">
          <a:xfrm>
            <a:off x="4681472" y="36777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92" name="TextBox 70"/>
          <p:cNvSpPr txBox="1"/>
          <p:nvPr/>
        </p:nvSpPr>
        <p:spPr>
          <a:xfrm>
            <a:off x="4805759" y="3796995"/>
            <a:ext cx="40748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O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80D468E-78E6-E398-095F-2ACBBDF0D3C4}"/>
              </a:ext>
            </a:extLst>
          </p:cNvPr>
          <p:cNvCxnSpPr>
            <a:cxnSpLocks/>
          </p:cNvCxnSpPr>
          <p:nvPr/>
        </p:nvCxnSpPr>
        <p:spPr>
          <a:xfrm flipV="1">
            <a:off x="4952993" y="3422810"/>
            <a:ext cx="2443973" cy="21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8">
            <a:extLst>
              <a:ext uri="{FF2B5EF4-FFF2-40B4-BE49-F238E27FC236}">
                <a16:creationId xmlns:a16="http://schemas.microsoft.com/office/drawing/2014/main" id="{2D04FC01-49B8-F323-73D3-0CC31C7E5CAF}"/>
              </a:ext>
            </a:extLst>
          </p:cNvPr>
          <p:cNvSpPr txBox="1"/>
          <p:nvPr/>
        </p:nvSpPr>
        <p:spPr>
          <a:xfrm>
            <a:off x="4666078" y="4244674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機會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CFE7A6F-50A0-9D22-87DB-54C43DDA9F8A}"/>
              </a:ext>
            </a:extLst>
          </p:cNvPr>
          <p:cNvCxnSpPr>
            <a:cxnSpLocks/>
          </p:cNvCxnSpPr>
          <p:nvPr/>
        </p:nvCxnSpPr>
        <p:spPr>
          <a:xfrm flipV="1">
            <a:off x="6099110" y="2381907"/>
            <a:ext cx="0" cy="21392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">
            <a:extLst>
              <a:ext uri="{FF2B5EF4-FFF2-40B4-BE49-F238E27FC236}">
                <a16:creationId xmlns:a16="http://schemas.microsoft.com/office/drawing/2014/main" id="{1620BBF8-5F08-A996-E272-83B207EA59D9}"/>
              </a:ext>
            </a:extLst>
          </p:cNvPr>
          <p:cNvSpPr>
            <a:spLocks/>
          </p:cNvSpPr>
          <p:nvPr/>
        </p:nvSpPr>
        <p:spPr bwMode="auto">
          <a:xfrm>
            <a:off x="4619899" y="158725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3AF97FC7-4666-7B0E-36D5-236518CAC0A6}"/>
              </a:ext>
            </a:extLst>
          </p:cNvPr>
          <p:cNvSpPr>
            <a:spLocks/>
          </p:cNvSpPr>
          <p:nvPr/>
        </p:nvSpPr>
        <p:spPr bwMode="auto">
          <a:xfrm>
            <a:off x="4719223" y="1625697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738E95A3-1253-F108-3255-9F5181A2D739}"/>
              </a:ext>
            </a:extLst>
          </p:cNvPr>
          <p:cNvSpPr txBox="1"/>
          <p:nvPr/>
        </p:nvSpPr>
        <p:spPr>
          <a:xfrm>
            <a:off x="4875594" y="174290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S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4D0BF06E-0015-F687-FEF9-1E2B61AD0E62}"/>
              </a:ext>
            </a:extLst>
          </p:cNvPr>
          <p:cNvSpPr txBox="1"/>
          <p:nvPr/>
        </p:nvSpPr>
        <p:spPr>
          <a:xfrm>
            <a:off x="4717984" y="2195407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優勢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2D552E61-0BBD-CD60-CD0E-9E2B720849EB}"/>
              </a:ext>
            </a:extLst>
          </p:cNvPr>
          <p:cNvSpPr>
            <a:spLocks/>
          </p:cNvSpPr>
          <p:nvPr/>
        </p:nvSpPr>
        <p:spPr bwMode="auto">
          <a:xfrm>
            <a:off x="6234249" y="3656570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D9B31BF3-E309-0CAD-666E-04374C2A4EF0}"/>
              </a:ext>
            </a:extLst>
          </p:cNvPr>
          <p:cNvSpPr txBox="1"/>
          <p:nvPr/>
        </p:nvSpPr>
        <p:spPr>
          <a:xfrm>
            <a:off x="6392490" y="4270963"/>
            <a:ext cx="115994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威脅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989DCBAF-C410-9BD2-1217-60E74883537E}"/>
              </a:ext>
            </a:extLst>
          </p:cNvPr>
          <p:cNvSpPr>
            <a:spLocks/>
          </p:cNvSpPr>
          <p:nvPr/>
        </p:nvSpPr>
        <p:spPr bwMode="auto">
          <a:xfrm flipH="1">
            <a:off x="6994913" y="36950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60">
            <a:extLst>
              <a:ext uri="{FF2B5EF4-FFF2-40B4-BE49-F238E27FC236}">
                <a16:creationId xmlns:a16="http://schemas.microsoft.com/office/drawing/2014/main" id="{756239A1-6084-D4AF-A1D4-B3CB77F45B6F}"/>
              </a:ext>
            </a:extLst>
          </p:cNvPr>
          <p:cNvSpPr txBox="1"/>
          <p:nvPr/>
        </p:nvSpPr>
        <p:spPr>
          <a:xfrm>
            <a:off x="6911944" y="3850399"/>
            <a:ext cx="34176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T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1D63883-F48E-A97C-8637-0A2E38B20E9C}"/>
              </a:ext>
            </a:extLst>
          </p:cNvPr>
          <p:cNvGrpSpPr/>
          <p:nvPr/>
        </p:nvGrpSpPr>
        <p:grpSpPr>
          <a:xfrm>
            <a:off x="6224141" y="1613199"/>
            <a:ext cx="1375605" cy="1588231"/>
            <a:chOff x="6224141" y="1613199"/>
            <a:chExt cx="1375605" cy="1588231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A27D240-58BE-D21E-20CB-F3730B400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141" y="1613199"/>
              <a:ext cx="1375605" cy="1588231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5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5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5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5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2B3E5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B90204B-86DC-DA7A-D408-47E943FF85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20143" y="1671681"/>
              <a:ext cx="467541" cy="505132"/>
            </a:xfrm>
            <a:custGeom>
              <a:avLst/>
              <a:gdLst>
                <a:gd name="T0" fmla="*/ 0 w 398"/>
                <a:gd name="T1" fmla="*/ 430 h 430"/>
                <a:gd name="T2" fmla="*/ 398 w 398"/>
                <a:gd name="T3" fmla="*/ 430 h 430"/>
                <a:gd name="T4" fmla="*/ 398 w 398"/>
                <a:gd name="T5" fmla="*/ 0 h 430"/>
                <a:gd name="T6" fmla="*/ 0 w 398"/>
                <a:gd name="T7" fmla="*/ 231 h 430"/>
                <a:gd name="T8" fmla="*/ 0 w 398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30">
                  <a:moveTo>
                    <a:pt x="0" y="430"/>
                  </a:moveTo>
                  <a:lnTo>
                    <a:pt x="398" y="430"/>
                  </a:lnTo>
                  <a:lnTo>
                    <a:pt x="398" y="0"/>
                  </a:lnTo>
                  <a:lnTo>
                    <a:pt x="0" y="231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0B1431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0998C017-97C9-84A9-E00A-1FD431F4AAD7}"/>
                </a:ext>
              </a:extLst>
            </p:cNvPr>
            <p:cNvSpPr txBox="1"/>
            <p:nvPr/>
          </p:nvSpPr>
          <p:spPr>
            <a:xfrm>
              <a:off x="6997846" y="1807252"/>
              <a:ext cx="46358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8">
              <a:extLst>
                <a:ext uri="{FF2B5EF4-FFF2-40B4-BE49-F238E27FC236}">
                  <a16:creationId xmlns:a16="http://schemas.microsoft.com/office/drawing/2014/main" id="{3140F784-9DC3-B311-BF3B-8D7F4C0B452A}"/>
                </a:ext>
              </a:extLst>
            </p:cNvPr>
            <p:cNvSpPr txBox="1"/>
            <p:nvPr/>
          </p:nvSpPr>
          <p:spPr>
            <a:xfrm>
              <a:off x="6376764" y="2227816"/>
              <a:ext cx="120144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3600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劣勢</a:t>
              </a:r>
              <a:endParaRPr lang="en-US" altLang="zh-CN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2D0F13A-3B3E-0ACD-F367-D3F16DF6D900}"/>
              </a:ext>
            </a:extLst>
          </p:cNvPr>
          <p:cNvSpPr txBox="1"/>
          <p:nvPr/>
        </p:nvSpPr>
        <p:spPr>
          <a:xfrm>
            <a:off x="11277600" y="6136214"/>
            <a:ext cx="76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20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0">
            <a:extLst>
              <a:ext uri="{FF2B5EF4-FFF2-40B4-BE49-F238E27FC236}">
                <a16:creationId xmlns:a16="http://schemas.microsoft.com/office/drawing/2014/main" id="{5208E950-D726-1640-A0E5-4EAA6B3E840E}"/>
              </a:ext>
            </a:extLst>
          </p:cNvPr>
          <p:cNvSpPr>
            <a:spLocks noChangeAspect="1"/>
          </p:cNvSpPr>
          <p:nvPr/>
        </p:nvSpPr>
        <p:spPr>
          <a:xfrm>
            <a:off x="8061212" y="3266696"/>
            <a:ext cx="3467971" cy="3036776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競爭加劇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技術壁壘較高，牽涉高端技術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bg1"/>
                </a:solidFill>
              </a:rPr>
              <a:t>政策風險，各國管控政策不一</a:t>
            </a:r>
          </a:p>
          <a:p>
            <a:pPr algn="ctr"/>
            <a:endParaRPr lang="zh-CN" altLang="en-US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128920" y="1489990"/>
            <a:ext cx="3934159" cy="3873751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83" name="Freeform 13"/>
          <p:cNvSpPr>
            <a:spLocks/>
          </p:cNvSpPr>
          <p:nvPr/>
        </p:nvSpPr>
        <p:spPr bwMode="auto">
          <a:xfrm>
            <a:off x="6234249" y="3656570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Freeform 20"/>
          <p:cNvSpPr>
            <a:spLocks/>
          </p:cNvSpPr>
          <p:nvPr/>
        </p:nvSpPr>
        <p:spPr bwMode="auto">
          <a:xfrm flipH="1">
            <a:off x="6994913" y="36950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2" name="TextBox 60"/>
          <p:cNvSpPr txBox="1"/>
          <p:nvPr/>
        </p:nvSpPr>
        <p:spPr>
          <a:xfrm>
            <a:off x="6911944" y="3850399"/>
            <a:ext cx="34176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80D468E-78E6-E398-095F-2ACBBDF0D3C4}"/>
              </a:ext>
            </a:extLst>
          </p:cNvPr>
          <p:cNvCxnSpPr>
            <a:cxnSpLocks/>
          </p:cNvCxnSpPr>
          <p:nvPr/>
        </p:nvCxnSpPr>
        <p:spPr>
          <a:xfrm flipV="1">
            <a:off x="4952993" y="3422810"/>
            <a:ext cx="2443973" cy="21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CFE7A6F-50A0-9D22-87DB-54C43DDA9F8A}"/>
              </a:ext>
            </a:extLst>
          </p:cNvPr>
          <p:cNvCxnSpPr>
            <a:cxnSpLocks/>
          </p:cNvCxnSpPr>
          <p:nvPr/>
        </p:nvCxnSpPr>
        <p:spPr>
          <a:xfrm flipV="1">
            <a:off x="6099110" y="2381907"/>
            <a:ext cx="0" cy="21392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8">
            <a:extLst>
              <a:ext uri="{FF2B5EF4-FFF2-40B4-BE49-F238E27FC236}">
                <a16:creationId xmlns:a16="http://schemas.microsoft.com/office/drawing/2014/main" id="{053AE0DE-C827-C754-161B-D5953BC147EF}"/>
              </a:ext>
            </a:extLst>
          </p:cNvPr>
          <p:cNvSpPr txBox="1"/>
          <p:nvPr/>
        </p:nvSpPr>
        <p:spPr>
          <a:xfrm>
            <a:off x="6392490" y="4270963"/>
            <a:ext cx="115994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威脅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AF4989C-0ADD-490D-EBBF-5946896AEB29}"/>
              </a:ext>
            </a:extLst>
          </p:cNvPr>
          <p:cNvSpPr>
            <a:spLocks/>
          </p:cNvSpPr>
          <p:nvPr/>
        </p:nvSpPr>
        <p:spPr bwMode="auto">
          <a:xfrm>
            <a:off x="4551174" y="364632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ACBCE84E-850D-6B9B-5209-C9F0216D35BE}"/>
              </a:ext>
            </a:extLst>
          </p:cNvPr>
          <p:cNvSpPr>
            <a:spLocks/>
          </p:cNvSpPr>
          <p:nvPr/>
        </p:nvSpPr>
        <p:spPr bwMode="auto">
          <a:xfrm>
            <a:off x="4681472" y="3677713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C0B4C993-3D61-BD7C-5638-A661CD204091}"/>
              </a:ext>
            </a:extLst>
          </p:cNvPr>
          <p:cNvSpPr txBox="1"/>
          <p:nvPr/>
        </p:nvSpPr>
        <p:spPr>
          <a:xfrm>
            <a:off x="4805759" y="3796995"/>
            <a:ext cx="40748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O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8">
            <a:extLst>
              <a:ext uri="{FF2B5EF4-FFF2-40B4-BE49-F238E27FC236}">
                <a16:creationId xmlns:a16="http://schemas.microsoft.com/office/drawing/2014/main" id="{BBDDC125-1AE0-EC89-C844-B76D56F67F9F}"/>
              </a:ext>
            </a:extLst>
          </p:cNvPr>
          <p:cNvSpPr txBox="1"/>
          <p:nvPr/>
        </p:nvSpPr>
        <p:spPr>
          <a:xfrm>
            <a:off x="4666078" y="4244674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機會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CCB6BFB-2C3C-E047-95D0-11094AB39BC4}"/>
              </a:ext>
            </a:extLst>
          </p:cNvPr>
          <p:cNvGrpSpPr/>
          <p:nvPr/>
        </p:nvGrpSpPr>
        <p:grpSpPr>
          <a:xfrm>
            <a:off x="6224141" y="1613199"/>
            <a:ext cx="1375605" cy="1588231"/>
            <a:chOff x="6224141" y="1613199"/>
            <a:chExt cx="1375605" cy="1588231"/>
          </a:xfrm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0631249-9B1B-C740-D16C-00190ABB0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141" y="1613199"/>
              <a:ext cx="1375605" cy="1588231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5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5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5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5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2B3E5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394F5DA-142A-7211-7C82-F8091DA5F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20143" y="1671681"/>
              <a:ext cx="467541" cy="505132"/>
            </a:xfrm>
            <a:custGeom>
              <a:avLst/>
              <a:gdLst>
                <a:gd name="T0" fmla="*/ 0 w 398"/>
                <a:gd name="T1" fmla="*/ 430 h 430"/>
                <a:gd name="T2" fmla="*/ 398 w 398"/>
                <a:gd name="T3" fmla="*/ 430 h 430"/>
                <a:gd name="T4" fmla="*/ 398 w 398"/>
                <a:gd name="T5" fmla="*/ 0 h 430"/>
                <a:gd name="T6" fmla="*/ 0 w 398"/>
                <a:gd name="T7" fmla="*/ 231 h 430"/>
                <a:gd name="T8" fmla="*/ 0 w 398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30">
                  <a:moveTo>
                    <a:pt x="0" y="430"/>
                  </a:moveTo>
                  <a:lnTo>
                    <a:pt x="398" y="430"/>
                  </a:lnTo>
                  <a:lnTo>
                    <a:pt x="398" y="0"/>
                  </a:lnTo>
                  <a:lnTo>
                    <a:pt x="0" y="231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0B1431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33" dirty="0">
                <a:solidFill>
                  <a:schemeClr val="tx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38">
              <a:extLst>
                <a:ext uri="{FF2B5EF4-FFF2-40B4-BE49-F238E27FC236}">
                  <a16:creationId xmlns:a16="http://schemas.microsoft.com/office/drawing/2014/main" id="{6D36230F-DC65-D840-3DB8-9996A11A9561}"/>
                </a:ext>
              </a:extLst>
            </p:cNvPr>
            <p:cNvSpPr txBox="1"/>
            <p:nvPr/>
          </p:nvSpPr>
          <p:spPr>
            <a:xfrm>
              <a:off x="6997846" y="1807252"/>
              <a:ext cx="463588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8">
              <a:extLst>
                <a:ext uri="{FF2B5EF4-FFF2-40B4-BE49-F238E27FC236}">
                  <a16:creationId xmlns:a16="http://schemas.microsoft.com/office/drawing/2014/main" id="{9374CD81-0805-11AE-734E-0368C25A73C8}"/>
                </a:ext>
              </a:extLst>
            </p:cNvPr>
            <p:cNvSpPr txBox="1"/>
            <p:nvPr/>
          </p:nvSpPr>
          <p:spPr>
            <a:xfrm>
              <a:off x="6376764" y="2227816"/>
              <a:ext cx="1201447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3600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劣勢</a:t>
              </a:r>
              <a:endParaRPr lang="en-US" altLang="zh-CN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Freeform 15">
            <a:extLst>
              <a:ext uri="{FF2B5EF4-FFF2-40B4-BE49-F238E27FC236}">
                <a16:creationId xmlns:a16="http://schemas.microsoft.com/office/drawing/2014/main" id="{6A55700C-A86A-9E36-C01E-E30CF5D8630B}"/>
              </a:ext>
            </a:extLst>
          </p:cNvPr>
          <p:cNvSpPr>
            <a:spLocks/>
          </p:cNvSpPr>
          <p:nvPr/>
        </p:nvSpPr>
        <p:spPr bwMode="auto">
          <a:xfrm>
            <a:off x="4619899" y="1587255"/>
            <a:ext cx="1375605" cy="1588231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2B3E5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42AE3BFA-E1ED-E9D5-7FA7-CA371F2FB979}"/>
              </a:ext>
            </a:extLst>
          </p:cNvPr>
          <p:cNvSpPr>
            <a:spLocks/>
          </p:cNvSpPr>
          <p:nvPr/>
        </p:nvSpPr>
        <p:spPr bwMode="auto">
          <a:xfrm>
            <a:off x="4719223" y="1625697"/>
            <a:ext cx="467541" cy="505132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0B1431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133" dirty="0">
              <a:solidFill>
                <a:schemeClr val="tx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1C151A09-ABD8-2537-53BE-0B9ED59EAE8C}"/>
              </a:ext>
            </a:extLst>
          </p:cNvPr>
          <p:cNvSpPr txBox="1"/>
          <p:nvPr/>
        </p:nvSpPr>
        <p:spPr>
          <a:xfrm>
            <a:off x="4875594" y="1742909"/>
            <a:ext cx="3417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S</a:t>
            </a:r>
            <a:endParaRPr lang="zh-CN" altLang="en-US" sz="2133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文本框 8">
            <a:extLst>
              <a:ext uri="{FF2B5EF4-FFF2-40B4-BE49-F238E27FC236}">
                <a16:creationId xmlns:a16="http://schemas.microsoft.com/office/drawing/2014/main" id="{A3AE2A15-38EB-C010-4211-91F35A18070A}"/>
              </a:ext>
            </a:extLst>
          </p:cNvPr>
          <p:cNvSpPr txBox="1"/>
          <p:nvPr/>
        </p:nvSpPr>
        <p:spPr>
          <a:xfrm>
            <a:off x="4717984" y="2195407"/>
            <a:ext cx="1710686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優勢</a:t>
            </a:r>
            <a:endParaRPr lang="en-US" altLang="zh-CN" sz="3600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9A38D82-B740-1CCE-8AD7-DCB00543975C}"/>
              </a:ext>
            </a:extLst>
          </p:cNvPr>
          <p:cNvSpPr txBox="1"/>
          <p:nvPr/>
        </p:nvSpPr>
        <p:spPr>
          <a:xfrm>
            <a:off x="11296650" y="6136214"/>
            <a:ext cx="74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21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60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1578044" y="2850866"/>
            <a:ext cx="296747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5867" b="1" spc="-200" dirty="0">
                <a:solidFill>
                  <a:srgbClr val="0B1431"/>
                </a:solidFill>
                <a:cs typeface="+mn-ea"/>
                <a:sym typeface="+mn-lt"/>
              </a:rPr>
              <a:t>Thanks!</a:t>
            </a:r>
            <a:endParaRPr lang="zh-CN" altLang="en-US" sz="5867" b="1" spc="-200" dirty="0">
              <a:solidFill>
                <a:srgbClr val="0B143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31891" y="3951199"/>
            <a:ext cx="1248139" cy="60959"/>
          </a:xfrm>
          <a:prstGeom prst="rect">
            <a:avLst/>
          </a:prstGeom>
          <a:solidFill>
            <a:srgbClr val="0B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0B143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3FFCA8-A468-49A9-9028-9ABE8100D7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944" y="2618041"/>
            <a:ext cx="4886079" cy="23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>
              <a:defRPr/>
            </a:pPr>
            <a:r>
              <a:rPr lang="zh-TW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研究動機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58541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549D5-D924-4FDA-B80A-DE27FB1A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973" y="1845665"/>
            <a:ext cx="2914053" cy="183669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220B84E-F9B7-C37D-9886-126CB5030F02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1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0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饼形 6"/>
          <p:cNvSpPr/>
          <p:nvPr/>
        </p:nvSpPr>
        <p:spPr bwMode="auto">
          <a:xfrm>
            <a:off x="1902055" y="584215"/>
            <a:ext cx="3240089" cy="3240087"/>
          </a:xfrm>
          <a:prstGeom prst="pie">
            <a:avLst>
              <a:gd name="adj1" fmla="val 8457934"/>
              <a:gd name="adj2" fmla="val 691890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9170">
              <a:defRPr/>
            </a:pPr>
            <a:endParaRPr lang="zh-CN" altLang="en-US" sz="24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5" name="淘宝网Chenying0907出品 9"/>
          <p:cNvSpPr/>
          <p:nvPr/>
        </p:nvSpPr>
        <p:spPr bwMode="auto">
          <a:xfrm>
            <a:off x="2622780" y="1304940"/>
            <a:ext cx="1798639" cy="179863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9170">
              <a:defRPr/>
            </a:pPr>
            <a:endParaRPr lang="zh-CN" altLang="en-US" sz="24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B1D43A1-BBB8-4A4E-8ABF-372BB92B06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638" y="1789826"/>
            <a:ext cx="1312921" cy="618814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4F231DA-A482-1779-9377-FFA6CC819D1B}"/>
              </a:ext>
            </a:extLst>
          </p:cNvPr>
          <p:cNvGrpSpPr/>
          <p:nvPr/>
        </p:nvGrpSpPr>
        <p:grpSpPr>
          <a:xfrm>
            <a:off x="6983802" y="584215"/>
            <a:ext cx="3241675" cy="3240087"/>
            <a:chOff x="6538719" y="954448"/>
            <a:chExt cx="3241675" cy="3240087"/>
          </a:xfrm>
        </p:grpSpPr>
        <p:sp>
          <p:nvSpPr>
            <p:cNvPr id="101" name="饼形 15"/>
            <p:cNvSpPr/>
            <p:nvPr/>
          </p:nvSpPr>
          <p:spPr bwMode="auto">
            <a:xfrm>
              <a:off x="6538719" y="954448"/>
              <a:ext cx="3241675" cy="3240087"/>
            </a:xfrm>
            <a:prstGeom prst="pie">
              <a:avLst>
                <a:gd name="adj1" fmla="val 7445793"/>
                <a:gd name="adj2" fmla="val 16698909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170">
                <a:defRPr/>
              </a:pPr>
              <a:endParaRPr lang="zh-CN" altLang="en-US" sz="2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饼形 16"/>
            <p:cNvSpPr/>
            <p:nvPr/>
          </p:nvSpPr>
          <p:spPr bwMode="auto">
            <a:xfrm>
              <a:off x="6538719" y="954448"/>
              <a:ext cx="3241675" cy="3240087"/>
            </a:xfrm>
            <a:prstGeom prst="pie">
              <a:avLst>
                <a:gd name="adj1" fmla="val 2956172"/>
                <a:gd name="adj2" fmla="val 10183657"/>
              </a:avLst>
            </a:prstGeom>
            <a:solidFill>
              <a:srgbClr val="2B3E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170">
                <a:defRPr/>
              </a:pPr>
              <a:endParaRPr lang="zh-CN" altLang="en-US" sz="2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3" name="饼形 17"/>
            <p:cNvSpPr/>
            <p:nvPr/>
          </p:nvSpPr>
          <p:spPr bwMode="auto">
            <a:xfrm>
              <a:off x="6538719" y="954448"/>
              <a:ext cx="3241675" cy="3240087"/>
            </a:xfrm>
            <a:prstGeom prst="pie">
              <a:avLst>
                <a:gd name="adj1" fmla="val 16530206"/>
                <a:gd name="adj2" fmla="val 914823"/>
              </a:avLst>
            </a:prstGeom>
            <a:solidFill>
              <a:srgbClr val="0B14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170">
                <a:defRPr/>
              </a:pPr>
              <a:endParaRPr lang="zh-CN" altLang="en-US" sz="24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4" name="淘宝网Chenying0907出品 18"/>
            <p:cNvSpPr/>
            <p:nvPr/>
          </p:nvSpPr>
          <p:spPr bwMode="auto">
            <a:xfrm>
              <a:off x="7259444" y="1675173"/>
              <a:ext cx="1800225" cy="179863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170">
                <a:defRPr/>
              </a:pPr>
              <a:endParaRPr lang="zh-CN" altLang="en-US" sz="24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39298DA-CB4E-41F9-8D1B-9B96DD990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4309" y="1811909"/>
              <a:ext cx="844579" cy="398072"/>
            </a:xfrm>
            <a:prstGeom prst="rect">
              <a:avLst/>
            </a:prstGeom>
          </p:spPr>
        </p:pic>
        <p:pic>
          <p:nvPicPr>
            <p:cNvPr id="2" name="图片 23">
              <a:extLst>
                <a:ext uri="{FF2B5EF4-FFF2-40B4-BE49-F238E27FC236}">
                  <a16:creationId xmlns:a16="http://schemas.microsoft.com/office/drawing/2014/main" id="{9FEED348-9338-91DD-47C8-5F2818062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5648" y="2227023"/>
              <a:ext cx="844579" cy="398072"/>
            </a:xfrm>
            <a:prstGeom prst="rect">
              <a:avLst/>
            </a:prstGeom>
          </p:spPr>
        </p:pic>
        <p:pic>
          <p:nvPicPr>
            <p:cNvPr id="3" name="图片 23">
              <a:extLst>
                <a:ext uri="{FF2B5EF4-FFF2-40B4-BE49-F238E27FC236}">
                  <a16:creationId xmlns:a16="http://schemas.microsoft.com/office/drawing/2014/main" id="{641E22A5-3E3E-35B6-0D9E-B8BDA61FF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4310" y="2266921"/>
              <a:ext cx="844579" cy="398072"/>
            </a:xfrm>
            <a:prstGeom prst="rect">
              <a:avLst/>
            </a:prstGeom>
          </p:spPr>
        </p:pic>
        <p:pic>
          <p:nvPicPr>
            <p:cNvPr id="4" name="图片 23">
              <a:extLst>
                <a:ext uri="{FF2B5EF4-FFF2-40B4-BE49-F238E27FC236}">
                  <a16:creationId xmlns:a16="http://schemas.microsoft.com/office/drawing/2014/main" id="{A941F00D-BA95-C1D7-EDC3-FBCD5A8D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947" y="2704891"/>
              <a:ext cx="844579" cy="398072"/>
            </a:xfrm>
            <a:prstGeom prst="rect">
              <a:avLst/>
            </a:prstGeom>
          </p:spPr>
        </p:pic>
        <p:pic>
          <p:nvPicPr>
            <p:cNvPr id="5" name="图片 23">
              <a:extLst>
                <a:ext uri="{FF2B5EF4-FFF2-40B4-BE49-F238E27FC236}">
                  <a16:creationId xmlns:a16="http://schemas.microsoft.com/office/drawing/2014/main" id="{C62A9F33-B5FC-9615-0A17-C9AFE432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599" y="2778873"/>
              <a:ext cx="844579" cy="398072"/>
            </a:xfrm>
            <a:prstGeom prst="rect">
              <a:avLst/>
            </a:prstGeom>
          </p:spPr>
        </p:pic>
      </p:grpSp>
      <p:sp>
        <p:nvSpPr>
          <p:cNvPr id="33" name="圆角矩形 70">
            <a:extLst>
              <a:ext uri="{FF2B5EF4-FFF2-40B4-BE49-F238E27FC236}">
                <a16:creationId xmlns:a16="http://schemas.microsoft.com/office/drawing/2014/main" id="{0D468EAE-1CD0-0BDA-4459-460AC2A11708}"/>
              </a:ext>
            </a:extLst>
          </p:cNvPr>
          <p:cNvSpPr/>
          <p:nvPr/>
        </p:nvSpPr>
        <p:spPr>
          <a:xfrm>
            <a:off x="2112477" y="4889196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86CA18-CEEB-3DD6-934D-AAD98F246E7C}"/>
              </a:ext>
            </a:extLst>
          </p:cNvPr>
          <p:cNvSpPr/>
          <p:nvPr/>
        </p:nvSpPr>
        <p:spPr>
          <a:xfrm>
            <a:off x="2506854" y="4857351"/>
            <a:ext cx="232636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覆蓋範圍有限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sp>
        <p:nvSpPr>
          <p:cNvPr id="35" name="圆角矩形 88">
            <a:extLst>
              <a:ext uri="{FF2B5EF4-FFF2-40B4-BE49-F238E27FC236}">
                <a16:creationId xmlns:a16="http://schemas.microsoft.com/office/drawing/2014/main" id="{F93B4E93-92D9-2A45-0EC5-BB5D97CC87EF}"/>
              </a:ext>
            </a:extLst>
          </p:cNvPr>
          <p:cNvSpPr/>
          <p:nvPr/>
        </p:nvSpPr>
        <p:spPr>
          <a:xfrm>
            <a:off x="1508720" y="4892227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TextBox 89">
            <a:extLst>
              <a:ext uri="{FF2B5EF4-FFF2-40B4-BE49-F238E27FC236}">
                <a16:creationId xmlns:a16="http://schemas.microsoft.com/office/drawing/2014/main" id="{16096F22-9F9E-D464-4393-0EA8495AA71F}"/>
              </a:ext>
            </a:extLst>
          </p:cNvPr>
          <p:cNvSpPr txBox="1"/>
          <p:nvPr/>
        </p:nvSpPr>
        <p:spPr>
          <a:xfrm>
            <a:off x="1477297" y="4866787"/>
            <a:ext cx="54694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圆角矩形 70">
            <a:extLst>
              <a:ext uri="{FF2B5EF4-FFF2-40B4-BE49-F238E27FC236}">
                <a16:creationId xmlns:a16="http://schemas.microsoft.com/office/drawing/2014/main" id="{C4A5F4B5-EB2E-5E47-7C9B-4C3515782AA7}"/>
              </a:ext>
            </a:extLst>
          </p:cNvPr>
          <p:cNvSpPr/>
          <p:nvPr/>
        </p:nvSpPr>
        <p:spPr>
          <a:xfrm>
            <a:off x="2102761" y="5416324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896E65D-54C9-B64A-2AFC-150939EBAE48}"/>
              </a:ext>
            </a:extLst>
          </p:cNvPr>
          <p:cNvSpPr/>
          <p:nvPr/>
        </p:nvSpPr>
        <p:spPr>
          <a:xfrm>
            <a:off x="2497138" y="5384479"/>
            <a:ext cx="232636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運行效率低下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sp>
        <p:nvSpPr>
          <p:cNvPr id="39" name="圆角矩形 88">
            <a:extLst>
              <a:ext uri="{FF2B5EF4-FFF2-40B4-BE49-F238E27FC236}">
                <a16:creationId xmlns:a16="http://schemas.microsoft.com/office/drawing/2014/main" id="{7F7125D2-E3C5-64D7-7610-867FA91F64FE}"/>
              </a:ext>
            </a:extLst>
          </p:cNvPr>
          <p:cNvSpPr/>
          <p:nvPr/>
        </p:nvSpPr>
        <p:spPr>
          <a:xfrm>
            <a:off x="1499004" y="5419355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TextBox 89">
            <a:extLst>
              <a:ext uri="{FF2B5EF4-FFF2-40B4-BE49-F238E27FC236}">
                <a16:creationId xmlns:a16="http://schemas.microsoft.com/office/drawing/2014/main" id="{9A337030-0662-12F7-9FDC-E4CB229069F9}"/>
              </a:ext>
            </a:extLst>
          </p:cNvPr>
          <p:cNvSpPr txBox="1"/>
          <p:nvPr/>
        </p:nvSpPr>
        <p:spPr>
          <a:xfrm>
            <a:off x="1467581" y="5393915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圆角矩形 70">
            <a:extLst>
              <a:ext uri="{FF2B5EF4-FFF2-40B4-BE49-F238E27FC236}">
                <a16:creationId xmlns:a16="http://schemas.microsoft.com/office/drawing/2014/main" id="{5D0D644E-E079-CC21-5A09-54A226CC7B7D}"/>
              </a:ext>
            </a:extLst>
          </p:cNvPr>
          <p:cNvSpPr/>
          <p:nvPr/>
        </p:nvSpPr>
        <p:spPr>
          <a:xfrm>
            <a:off x="2084450" y="5941854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DAE6A4C-BFA8-B550-9F3A-DACB379396A3}"/>
              </a:ext>
            </a:extLst>
          </p:cNvPr>
          <p:cNvSpPr/>
          <p:nvPr/>
        </p:nvSpPr>
        <p:spPr>
          <a:xfrm>
            <a:off x="2478827" y="5910009"/>
            <a:ext cx="463110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難以執行難度高的任務</a:t>
            </a:r>
          </a:p>
        </p:txBody>
      </p:sp>
      <p:sp>
        <p:nvSpPr>
          <p:cNvPr id="43" name="圆角矩形 88">
            <a:extLst>
              <a:ext uri="{FF2B5EF4-FFF2-40B4-BE49-F238E27FC236}">
                <a16:creationId xmlns:a16="http://schemas.microsoft.com/office/drawing/2014/main" id="{1E5F450C-4263-C6AD-2BF7-D484CEA6A8FE}"/>
              </a:ext>
            </a:extLst>
          </p:cNvPr>
          <p:cNvSpPr/>
          <p:nvPr/>
        </p:nvSpPr>
        <p:spPr>
          <a:xfrm>
            <a:off x="1480693" y="5944885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TextBox 89">
            <a:extLst>
              <a:ext uri="{FF2B5EF4-FFF2-40B4-BE49-F238E27FC236}">
                <a16:creationId xmlns:a16="http://schemas.microsoft.com/office/drawing/2014/main" id="{D645476F-F7AD-B59E-D302-FD810CD69249}"/>
              </a:ext>
            </a:extLst>
          </p:cNvPr>
          <p:cNvSpPr txBox="1"/>
          <p:nvPr/>
        </p:nvSpPr>
        <p:spPr>
          <a:xfrm>
            <a:off x="1449270" y="5919445"/>
            <a:ext cx="54694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69E1A24-0EBF-2D10-3159-416837637500}"/>
              </a:ext>
            </a:extLst>
          </p:cNvPr>
          <p:cNvSpPr/>
          <p:nvPr/>
        </p:nvSpPr>
        <p:spPr>
          <a:xfrm>
            <a:off x="2176620" y="3905349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3200" b="1" kern="0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單體式無人機</a:t>
            </a:r>
            <a:endParaRPr lang="zh-TW" altLang="en-US" sz="3200" b="1" cap="none" spc="0" dirty="0">
              <a:ln/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4A6959A-5893-B536-81DF-6EE00ABB506E}"/>
              </a:ext>
            </a:extLst>
          </p:cNvPr>
          <p:cNvSpPr/>
          <p:nvPr/>
        </p:nvSpPr>
        <p:spPr>
          <a:xfrm>
            <a:off x="7268242" y="3909763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3200" b="1" kern="0" dirty="0">
                <a:ln/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群體</a:t>
            </a:r>
            <a:r>
              <a:rPr lang="zh-TW" altLang="en-US" sz="3200" b="1" kern="0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式無人機</a:t>
            </a:r>
            <a:endParaRPr lang="zh-TW" altLang="en-US" sz="3200" b="1" cap="none" spc="0" dirty="0">
              <a:ln/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58" name="圆角矩形 70">
            <a:extLst>
              <a:ext uri="{FF2B5EF4-FFF2-40B4-BE49-F238E27FC236}">
                <a16:creationId xmlns:a16="http://schemas.microsoft.com/office/drawing/2014/main" id="{215C98FD-3A0E-9DA4-F169-8040C3E59DEB}"/>
              </a:ext>
            </a:extLst>
          </p:cNvPr>
          <p:cNvSpPr/>
          <p:nvPr/>
        </p:nvSpPr>
        <p:spPr>
          <a:xfrm>
            <a:off x="7384381" y="4898632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B808FE6-C602-7AB6-6BD3-EF146C3AE2CF}"/>
              </a:ext>
            </a:extLst>
          </p:cNvPr>
          <p:cNvSpPr/>
          <p:nvPr/>
        </p:nvSpPr>
        <p:spPr>
          <a:xfrm>
            <a:off x="7778758" y="4866787"/>
            <a:ext cx="232636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覆蓋範圍大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sp>
        <p:nvSpPr>
          <p:cNvPr id="60" name="圆角矩形 88">
            <a:extLst>
              <a:ext uri="{FF2B5EF4-FFF2-40B4-BE49-F238E27FC236}">
                <a16:creationId xmlns:a16="http://schemas.microsoft.com/office/drawing/2014/main" id="{BA9BB32D-0426-8DB9-BDFB-06A42EA37C64}"/>
              </a:ext>
            </a:extLst>
          </p:cNvPr>
          <p:cNvSpPr/>
          <p:nvPr/>
        </p:nvSpPr>
        <p:spPr>
          <a:xfrm>
            <a:off x="6780624" y="4901663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TextBox 89">
            <a:extLst>
              <a:ext uri="{FF2B5EF4-FFF2-40B4-BE49-F238E27FC236}">
                <a16:creationId xmlns:a16="http://schemas.microsoft.com/office/drawing/2014/main" id="{12C29781-3D6C-274C-4148-8EA8BEA14EAE}"/>
              </a:ext>
            </a:extLst>
          </p:cNvPr>
          <p:cNvSpPr txBox="1"/>
          <p:nvPr/>
        </p:nvSpPr>
        <p:spPr>
          <a:xfrm>
            <a:off x="6749201" y="4876223"/>
            <a:ext cx="54694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圆角矩形 70">
            <a:extLst>
              <a:ext uri="{FF2B5EF4-FFF2-40B4-BE49-F238E27FC236}">
                <a16:creationId xmlns:a16="http://schemas.microsoft.com/office/drawing/2014/main" id="{FBBA6974-7824-3641-AE3F-37899A2FAE57}"/>
              </a:ext>
            </a:extLst>
          </p:cNvPr>
          <p:cNvSpPr/>
          <p:nvPr/>
        </p:nvSpPr>
        <p:spPr>
          <a:xfrm>
            <a:off x="7374665" y="5425760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5C129A9-1997-8991-561E-542DC298D405}"/>
              </a:ext>
            </a:extLst>
          </p:cNvPr>
          <p:cNvSpPr/>
          <p:nvPr/>
        </p:nvSpPr>
        <p:spPr>
          <a:xfrm>
            <a:off x="7769042" y="5393915"/>
            <a:ext cx="232636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執行效率提高</a:t>
            </a:r>
            <a:endParaRPr lang="en-US" altLang="zh-TW" sz="2000" dirty="0">
              <a:solidFill>
                <a:schemeClr val="bg1"/>
              </a:solidFill>
            </a:endParaRPr>
          </a:p>
        </p:txBody>
      </p:sp>
      <p:sp>
        <p:nvSpPr>
          <p:cNvPr id="64" name="圆角矩形 88">
            <a:extLst>
              <a:ext uri="{FF2B5EF4-FFF2-40B4-BE49-F238E27FC236}">
                <a16:creationId xmlns:a16="http://schemas.microsoft.com/office/drawing/2014/main" id="{22F8CF10-EEE8-BA77-C639-6FBE01B62FA8}"/>
              </a:ext>
            </a:extLst>
          </p:cNvPr>
          <p:cNvSpPr/>
          <p:nvPr/>
        </p:nvSpPr>
        <p:spPr>
          <a:xfrm>
            <a:off x="6770908" y="5428791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TextBox 89">
            <a:extLst>
              <a:ext uri="{FF2B5EF4-FFF2-40B4-BE49-F238E27FC236}">
                <a16:creationId xmlns:a16="http://schemas.microsoft.com/office/drawing/2014/main" id="{8093C3DB-39E4-603C-FFF8-777DEC0ED589}"/>
              </a:ext>
            </a:extLst>
          </p:cNvPr>
          <p:cNvSpPr txBox="1"/>
          <p:nvPr/>
        </p:nvSpPr>
        <p:spPr>
          <a:xfrm>
            <a:off x="6739485" y="5403351"/>
            <a:ext cx="5533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6" name="圆角矩形 70">
            <a:extLst>
              <a:ext uri="{FF2B5EF4-FFF2-40B4-BE49-F238E27FC236}">
                <a16:creationId xmlns:a16="http://schemas.microsoft.com/office/drawing/2014/main" id="{0A9D5E2C-DB57-465B-8885-8FF43F9AE81D}"/>
              </a:ext>
            </a:extLst>
          </p:cNvPr>
          <p:cNvSpPr/>
          <p:nvPr/>
        </p:nvSpPr>
        <p:spPr>
          <a:xfrm>
            <a:off x="7356354" y="5951290"/>
            <a:ext cx="3283307" cy="448700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7B6B796-43FA-9670-309E-CE8C4EAA417C}"/>
              </a:ext>
            </a:extLst>
          </p:cNvPr>
          <p:cNvSpPr/>
          <p:nvPr/>
        </p:nvSpPr>
        <p:spPr>
          <a:xfrm>
            <a:off x="7750731" y="5919445"/>
            <a:ext cx="4631100" cy="471979"/>
          </a:xfrm>
          <a:prstGeom prst="rect">
            <a:avLst/>
          </a:prstGeom>
          <a:effectLst/>
        </p:spPr>
        <p:txBody>
          <a:bodyPr wrap="square" lIns="162613" tIns="81307" rIns="162613" bIns="81307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可執行高難度的任務</a:t>
            </a:r>
          </a:p>
        </p:txBody>
      </p:sp>
      <p:sp>
        <p:nvSpPr>
          <p:cNvPr id="68" name="圆角矩形 88">
            <a:extLst>
              <a:ext uri="{FF2B5EF4-FFF2-40B4-BE49-F238E27FC236}">
                <a16:creationId xmlns:a16="http://schemas.microsoft.com/office/drawing/2014/main" id="{4D41865A-CC3F-E71F-6C2F-F56B42FECBE7}"/>
              </a:ext>
            </a:extLst>
          </p:cNvPr>
          <p:cNvSpPr/>
          <p:nvPr/>
        </p:nvSpPr>
        <p:spPr>
          <a:xfrm>
            <a:off x="6752597" y="5954321"/>
            <a:ext cx="537312" cy="448701"/>
          </a:xfrm>
          <a:prstGeom prst="roundRect">
            <a:avLst/>
          </a:prstGeom>
          <a:solidFill>
            <a:srgbClr val="2B3E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613" tIns="81307" rIns="162613" bIns="81307" anchor="ctr"/>
          <a:lstStyle/>
          <a:p>
            <a:pPr algn="ctr">
              <a:defRPr/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TextBox 89">
            <a:extLst>
              <a:ext uri="{FF2B5EF4-FFF2-40B4-BE49-F238E27FC236}">
                <a16:creationId xmlns:a16="http://schemas.microsoft.com/office/drawing/2014/main" id="{7704B819-9B15-F5D2-4916-12AF612EBACD}"/>
              </a:ext>
            </a:extLst>
          </p:cNvPr>
          <p:cNvSpPr txBox="1"/>
          <p:nvPr/>
        </p:nvSpPr>
        <p:spPr>
          <a:xfrm>
            <a:off x="6721174" y="5928881"/>
            <a:ext cx="54694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0</a:t>
            </a:r>
            <a:r>
              <a:rPr lang="en-US" altLang="zh-TW" sz="24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18110D4-EE9D-F43D-49A1-ADEB3A0CEAE8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2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圆角矩形 2"/>
          <p:cNvSpPr/>
          <p:nvPr/>
        </p:nvSpPr>
        <p:spPr>
          <a:xfrm>
            <a:off x="1880968" y="2236940"/>
            <a:ext cx="2176339" cy="2003535"/>
          </a:xfrm>
          <a:prstGeom prst="roundRect">
            <a:avLst>
              <a:gd name="adj" fmla="val 9350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45" name="任意多边形 3"/>
          <p:cNvSpPr/>
          <p:nvPr/>
        </p:nvSpPr>
        <p:spPr>
          <a:xfrm>
            <a:off x="1735677" y="3448881"/>
            <a:ext cx="2466915" cy="1358159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2569086" y="3048829"/>
            <a:ext cx="800100" cy="800100"/>
          </a:xfrm>
          <a:prstGeom prst="ellipse">
            <a:avLst/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47" name="文本框 11"/>
          <p:cNvSpPr txBox="1"/>
          <p:nvPr/>
        </p:nvSpPr>
        <p:spPr>
          <a:xfrm>
            <a:off x="2438133" y="2482264"/>
            <a:ext cx="1119156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HK" sz="4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HK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1" name="圆角矩形 9"/>
          <p:cNvSpPr/>
          <p:nvPr/>
        </p:nvSpPr>
        <p:spPr>
          <a:xfrm>
            <a:off x="5041396" y="2236940"/>
            <a:ext cx="2176339" cy="2003535"/>
          </a:xfrm>
          <a:prstGeom prst="roundRect">
            <a:avLst>
              <a:gd name="adj" fmla="val 9350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52" name="任意多边形 10"/>
          <p:cNvSpPr/>
          <p:nvPr/>
        </p:nvSpPr>
        <p:spPr>
          <a:xfrm>
            <a:off x="4896105" y="3448880"/>
            <a:ext cx="2466915" cy="1358160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5729513" y="3048829"/>
            <a:ext cx="800100" cy="800100"/>
          </a:xfrm>
          <a:prstGeom prst="ellipse">
            <a:avLst/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54" name="文本框 48"/>
          <p:cNvSpPr txBox="1"/>
          <p:nvPr/>
        </p:nvSpPr>
        <p:spPr>
          <a:xfrm>
            <a:off x="5555696" y="2482264"/>
            <a:ext cx="1193259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HK" sz="4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HK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8" name="圆角矩形 16"/>
          <p:cNvSpPr/>
          <p:nvPr/>
        </p:nvSpPr>
        <p:spPr>
          <a:xfrm>
            <a:off x="8183335" y="2202337"/>
            <a:ext cx="2176339" cy="2003535"/>
          </a:xfrm>
          <a:prstGeom prst="roundRect">
            <a:avLst>
              <a:gd name="adj" fmla="val 9350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59" name="任意多边形 17"/>
          <p:cNvSpPr/>
          <p:nvPr/>
        </p:nvSpPr>
        <p:spPr>
          <a:xfrm>
            <a:off x="8038046" y="3414277"/>
            <a:ext cx="2466915" cy="1392762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8871454" y="3014226"/>
            <a:ext cx="800100" cy="800100"/>
          </a:xfrm>
          <a:prstGeom prst="ellipse">
            <a:avLst/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HK" altLang="en-US" sz="2400" dirty="0">
              <a:cs typeface="+mn-ea"/>
              <a:sym typeface="+mn-lt"/>
            </a:endParaRPr>
          </a:p>
        </p:txBody>
      </p:sp>
      <p:sp>
        <p:nvSpPr>
          <p:cNvPr id="161" name="文本框 54"/>
          <p:cNvSpPr txBox="1"/>
          <p:nvPr/>
        </p:nvSpPr>
        <p:spPr>
          <a:xfrm>
            <a:off x="8626197" y="2447661"/>
            <a:ext cx="1304779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HK" sz="4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HK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77EEC7F-4630-5047-6110-FCD3AA0D98C0}"/>
              </a:ext>
            </a:extLst>
          </p:cNvPr>
          <p:cNvSpPr txBox="1"/>
          <p:nvPr/>
        </p:nvSpPr>
        <p:spPr>
          <a:xfrm>
            <a:off x="1940360" y="3917309"/>
            <a:ext cx="2114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協同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傳輸</a:t>
            </a:r>
            <a:endParaRPr lang="zh-HK" altLang="en-US" sz="32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49A7C68-E097-8CD6-7188-0A761EC33A3C}"/>
              </a:ext>
            </a:extLst>
          </p:cNvPr>
          <p:cNvSpPr txBox="1"/>
          <p:nvPr/>
        </p:nvSpPr>
        <p:spPr>
          <a:xfrm>
            <a:off x="5094974" y="3920818"/>
            <a:ext cx="2114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區域性</a:t>
            </a:r>
            <a:endParaRPr lang="zh-HK" altLang="en-US" sz="36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90797E0-0AC1-64B0-72E5-36F967647378}"/>
              </a:ext>
            </a:extLst>
          </p:cNvPr>
          <p:cNvSpPr txBox="1"/>
          <p:nvPr/>
        </p:nvSpPr>
        <p:spPr>
          <a:xfrm>
            <a:off x="8244972" y="3886215"/>
            <a:ext cx="2114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容錯能力</a:t>
            </a:r>
            <a:endParaRPr lang="zh-HK" altLang="en-US" sz="32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2D67C54-14B9-5B19-FBAA-DDFD4AA4D79E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3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31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71">
            <a:extLst>
              <a:ext uri="{FF2B5EF4-FFF2-40B4-BE49-F238E27FC236}">
                <a16:creationId xmlns:a16="http://schemas.microsoft.com/office/drawing/2014/main" id="{F0E1D7BF-BBBF-0D5C-2F3B-0B3666445960}"/>
              </a:ext>
            </a:extLst>
          </p:cNvPr>
          <p:cNvSpPr>
            <a:spLocks/>
          </p:cNvSpPr>
          <p:nvPr/>
        </p:nvSpPr>
        <p:spPr bwMode="auto">
          <a:xfrm flipH="1">
            <a:off x="2283115" y="6198974"/>
            <a:ext cx="121615" cy="121615"/>
          </a:xfrm>
          <a:custGeom>
            <a:avLst/>
            <a:gdLst>
              <a:gd name="T0" fmla="*/ 16 w 56"/>
              <a:gd name="T1" fmla="*/ 56 h 56"/>
              <a:gd name="T2" fmla="*/ 56 w 56"/>
              <a:gd name="T3" fmla="*/ 56 h 56"/>
              <a:gd name="T4" fmla="*/ 0 w 56"/>
              <a:gd name="T5" fmla="*/ 0 h 56"/>
              <a:gd name="T6" fmla="*/ 0 w 56"/>
              <a:gd name="T7" fmla="*/ 40 h 56"/>
              <a:gd name="T8" fmla="*/ 16 w 56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6">
                <a:moveTo>
                  <a:pt x="1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11" name="圆角矩形 23">
            <a:extLst>
              <a:ext uri="{FF2B5EF4-FFF2-40B4-BE49-F238E27FC236}">
                <a16:creationId xmlns:a16="http://schemas.microsoft.com/office/drawing/2014/main" id="{91FAFEBC-3984-219D-F9A2-FD8E8572354A}"/>
              </a:ext>
            </a:extLst>
          </p:cNvPr>
          <p:cNvSpPr/>
          <p:nvPr/>
        </p:nvSpPr>
        <p:spPr>
          <a:xfrm>
            <a:off x="1590737" y="741973"/>
            <a:ext cx="4419838" cy="943110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協同</a:t>
            </a:r>
            <a:r>
              <a:rPr lang="zh-TW" alt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傳輸</a:t>
            </a:r>
            <a:endParaRPr lang="zh-HK" altLang="en-US" sz="4000" dirty="0">
              <a:solidFill>
                <a:schemeClr val="accent3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2" name="圖形 111" descr="轉換 以實心填滿">
            <a:extLst>
              <a:ext uri="{FF2B5EF4-FFF2-40B4-BE49-F238E27FC236}">
                <a16:creationId xmlns:a16="http://schemas.microsoft.com/office/drawing/2014/main" id="{8A88D919-B214-CA78-3C64-E91C3B4A9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251" y="817894"/>
            <a:ext cx="791268" cy="791268"/>
          </a:xfrm>
          <a:prstGeom prst="rect">
            <a:avLst/>
          </a:prstGeom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07C000CD-A197-065E-D74A-4E83C17D1D0B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4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CB1B55-01DC-3787-C5C0-E83B135B54AD}"/>
              </a:ext>
            </a:extLst>
          </p:cNvPr>
          <p:cNvSpPr/>
          <p:nvPr/>
        </p:nvSpPr>
        <p:spPr>
          <a:xfrm>
            <a:off x="1056079" y="3010071"/>
            <a:ext cx="4271295" cy="3022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1132FA5B-A34E-81C8-1A86-9251EF06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74" y="5252539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02E23C93-0D59-8C5C-DEC1-2988DD7F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72" y="3682696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AC24F486-210D-0E3F-6E5A-07C12C4C8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62" y="5296999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5AA07B91-98C2-64D2-B70D-949254BD0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90" y="5233890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742B9C8-37DD-9CF8-A4A2-A72A83B3239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7170" y="4724726"/>
            <a:ext cx="541059" cy="3500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1FE049-4781-4F9D-18CD-CFF944014D6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3645">
            <a:off x="1717922" y="4736633"/>
            <a:ext cx="541059" cy="3500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2D0BF81-2589-A53F-1C49-868993261A6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1434">
            <a:off x="4128365" y="4739197"/>
            <a:ext cx="541059" cy="350084"/>
          </a:xfrm>
          <a:prstGeom prst="rect">
            <a:avLst/>
          </a:prstGeom>
        </p:spPr>
      </p:pic>
      <p:sp>
        <p:nvSpPr>
          <p:cNvPr id="11" name="圆角矩形 23">
            <a:extLst>
              <a:ext uri="{FF2B5EF4-FFF2-40B4-BE49-F238E27FC236}">
                <a16:creationId xmlns:a16="http://schemas.microsoft.com/office/drawing/2014/main" id="{91AC7C44-F885-2A60-3DCB-E396F99F747D}"/>
              </a:ext>
            </a:extLst>
          </p:cNvPr>
          <p:cNvSpPr/>
          <p:nvPr/>
        </p:nvSpPr>
        <p:spPr>
          <a:xfrm>
            <a:off x="1142200" y="3110999"/>
            <a:ext cx="1541995" cy="428786"/>
          </a:xfrm>
          <a:prstGeom prst="roundRect">
            <a:avLst>
              <a:gd name="adj" fmla="val 99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</a:rPr>
              <a:t>中心化集群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Freeform 71">
            <a:extLst>
              <a:ext uri="{FF2B5EF4-FFF2-40B4-BE49-F238E27FC236}">
                <a16:creationId xmlns:a16="http://schemas.microsoft.com/office/drawing/2014/main" id="{B4EE4939-BD5D-D531-97FC-78B9B2CFA8B7}"/>
              </a:ext>
            </a:extLst>
          </p:cNvPr>
          <p:cNvSpPr>
            <a:spLocks/>
          </p:cNvSpPr>
          <p:nvPr/>
        </p:nvSpPr>
        <p:spPr bwMode="auto">
          <a:xfrm flipH="1">
            <a:off x="8091662" y="6198974"/>
            <a:ext cx="121615" cy="121615"/>
          </a:xfrm>
          <a:custGeom>
            <a:avLst/>
            <a:gdLst>
              <a:gd name="T0" fmla="*/ 16 w 56"/>
              <a:gd name="T1" fmla="*/ 56 h 56"/>
              <a:gd name="T2" fmla="*/ 56 w 56"/>
              <a:gd name="T3" fmla="*/ 56 h 56"/>
              <a:gd name="T4" fmla="*/ 0 w 56"/>
              <a:gd name="T5" fmla="*/ 0 h 56"/>
              <a:gd name="T6" fmla="*/ 0 w 56"/>
              <a:gd name="T7" fmla="*/ 40 h 56"/>
              <a:gd name="T8" fmla="*/ 16 w 56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6">
                <a:moveTo>
                  <a:pt x="1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118B32-6267-DEED-85EC-C15C02E2DE57}"/>
              </a:ext>
            </a:extLst>
          </p:cNvPr>
          <p:cNvSpPr/>
          <p:nvPr/>
        </p:nvSpPr>
        <p:spPr>
          <a:xfrm>
            <a:off x="6864626" y="3010071"/>
            <a:ext cx="4271295" cy="3022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27142FC6-4725-288C-D49C-5C359F4FD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37" y="3632228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43DA5E33-788E-2B77-CC6A-D48FAEFB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313" y="5323349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770F3C7A-8DB5-A078-950A-5D896D707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52" y="5323349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9E25738-B245-78E9-CCDB-395D72D0A81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92" y="3860294"/>
            <a:ext cx="541059" cy="3500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D51BAE8-F4F6-8F32-FDAE-1507375A79D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6273">
            <a:off x="8707120" y="4683621"/>
            <a:ext cx="541059" cy="350084"/>
          </a:xfrm>
          <a:prstGeom prst="rect">
            <a:avLst/>
          </a:prstGeom>
        </p:spPr>
      </p:pic>
      <p:sp>
        <p:nvSpPr>
          <p:cNvPr id="21" name="圆角矩形 23">
            <a:extLst>
              <a:ext uri="{FF2B5EF4-FFF2-40B4-BE49-F238E27FC236}">
                <a16:creationId xmlns:a16="http://schemas.microsoft.com/office/drawing/2014/main" id="{4CC845B2-F788-5EF9-6688-0399C67B1E4C}"/>
              </a:ext>
            </a:extLst>
          </p:cNvPr>
          <p:cNvSpPr/>
          <p:nvPr/>
        </p:nvSpPr>
        <p:spPr>
          <a:xfrm>
            <a:off x="6950747" y="3110999"/>
            <a:ext cx="1541995" cy="428786"/>
          </a:xfrm>
          <a:prstGeom prst="roundRect">
            <a:avLst>
              <a:gd name="adj" fmla="val 99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2000" dirty="0"/>
              <a:t>分散式</a:t>
            </a:r>
            <a:r>
              <a:rPr lang="zh-TW" altLang="en-US" sz="2000" dirty="0">
                <a:solidFill>
                  <a:schemeClr val="bg1"/>
                </a:solidFill>
              </a:rPr>
              <a:t>集群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2" name="Picture 2" descr="無人機圖案素材| PNG和向量圖| 透明背景圖片| 免費下载- Pngtree">
            <a:extLst>
              <a:ext uri="{FF2B5EF4-FFF2-40B4-BE49-F238E27FC236}">
                <a16:creationId xmlns:a16="http://schemas.microsoft.com/office/drawing/2014/main" id="{11B51898-722D-657C-3DE0-F417D2244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549" r="89920">
                        <a14:foregroundMark x1="11671" y1="35000" x2="9549" y2="3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79" y="3676458"/>
            <a:ext cx="1169013" cy="8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41E1656-42FF-0634-21D5-105DABEFF3F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63" y="5513917"/>
            <a:ext cx="541059" cy="35008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96C3664-C62B-CBBE-E70A-45AC601FF02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64149" y="4653694"/>
            <a:ext cx="541059" cy="350084"/>
          </a:xfrm>
          <a:prstGeom prst="rect">
            <a:avLst/>
          </a:prstGeom>
        </p:spPr>
      </p:pic>
      <p:pic>
        <p:nvPicPr>
          <p:cNvPr id="26" name="圖形 25" descr="關閉">
            <a:extLst>
              <a:ext uri="{FF2B5EF4-FFF2-40B4-BE49-F238E27FC236}">
                <a16:creationId xmlns:a16="http://schemas.microsoft.com/office/drawing/2014/main" id="{6BBAA3E0-FEDE-7283-C32E-AA7BE2C2F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4526" y="3539161"/>
            <a:ext cx="914400" cy="914400"/>
          </a:xfrm>
          <a:prstGeom prst="rect">
            <a:avLst/>
          </a:prstGeom>
        </p:spPr>
      </p:pic>
      <p:pic>
        <p:nvPicPr>
          <p:cNvPr id="27" name="圖形 26" descr="關閉">
            <a:extLst>
              <a:ext uri="{FF2B5EF4-FFF2-40B4-BE49-F238E27FC236}">
                <a16:creationId xmlns:a16="http://schemas.microsoft.com/office/drawing/2014/main" id="{BEC7226A-4375-67C1-F1A5-0D240A7AB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6911" y="5198447"/>
            <a:ext cx="914400" cy="9144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88AB243-5625-51B3-217A-74A13888D78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6813" y="4671540"/>
            <a:ext cx="541059" cy="35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2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3">
            <a:extLst>
              <a:ext uri="{FF2B5EF4-FFF2-40B4-BE49-F238E27FC236}">
                <a16:creationId xmlns:a16="http://schemas.microsoft.com/office/drawing/2014/main" id="{CE86A623-1BC0-9FBC-876C-8D7875426C51}"/>
              </a:ext>
            </a:extLst>
          </p:cNvPr>
          <p:cNvSpPr/>
          <p:nvPr/>
        </p:nvSpPr>
        <p:spPr>
          <a:xfrm>
            <a:off x="1590737" y="741973"/>
            <a:ext cx="4419838" cy="943110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區域性</a:t>
            </a:r>
            <a:endParaRPr lang="zh-HK" altLang="en-US" sz="4000" dirty="0">
              <a:solidFill>
                <a:schemeClr val="accent3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4" name="圖形 23" descr="藏寶圖 以實心填滿">
            <a:extLst>
              <a:ext uri="{FF2B5EF4-FFF2-40B4-BE49-F238E27FC236}">
                <a16:creationId xmlns:a16="http://schemas.microsoft.com/office/drawing/2014/main" id="{924E6ACA-0775-1212-86CC-C59F9B746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047" y="738093"/>
            <a:ext cx="914400" cy="914400"/>
          </a:xfrm>
          <a:prstGeom prst="rect">
            <a:avLst/>
          </a:pr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4503E80B-3A44-47CE-1877-17052445652A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5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85B9679F-697A-9B01-7DCF-6919F6015FF7}"/>
              </a:ext>
            </a:extLst>
          </p:cNvPr>
          <p:cNvGrpSpPr/>
          <p:nvPr/>
        </p:nvGrpSpPr>
        <p:grpSpPr>
          <a:xfrm>
            <a:off x="6868168" y="1876673"/>
            <a:ext cx="4255966" cy="4619205"/>
            <a:chOff x="1550733" y="1854048"/>
            <a:chExt cx="4255966" cy="4619205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80BCC5F-5114-2D4E-89BE-1F24F75AAA00}"/>
                </a:ext>
              </a:extLst>
            </p:cNvPr>
            <p:cNvGrpSpPr/>
            <p:nvPr/>
          </p:nvGrpSpPr>
          <p:grpSpPr>
            <a:xfrm>
              <a:off x="1550733" y="1854048"/>
              <a:ext cx="4255966" cy="2947135"/>
              <a:chOff x="867075" y="2069071"/>
              <a:chExt cx="8231485" cy="2419350"/>
            </a:xfrm>
          </p:grpSpPr>
          <p:pic>
            <p:nvPicPr>
              <p:cNvPr id="1026" name="Picture 2" descr="DJI無人機仿地飛行真的挺行- 先創國際">
                <a:extLst>
                  <a:ext uri="{FF2B5EF4-FFF2-40B4-BE49-F238E27FC236}">
                    <a16:creationId xmlns:a16="http://schemas.microsoft.com/office/drawing/2014/main" id="{A332A004-844B-8B0F-7C41-F6E302AF0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627" b="50000"/>
              <a:stretch/>
            </p:blipFill>
            <p:spPr bwMode="auto">
              <a:xfrm>
                <a:off x="867075" y="2069071"/>
                <a:ext cx="5593360" cy="2419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DJI無人機仿地飛行真的挺行- 先創國際">
                <a:extLst>
                  <a:ext uri="{FF2B5EF4-FFF2-40B4-BE49-F238E27FC236}">
                    <a16:creationId xmlns:a16="http://schemas.microsoft.com/office/drawing/2014/main" id="{6117A32A-D791-6400-22D6-9951CDA5F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34" r="-180" b="50000"/>
              <a:stretch/>
            </p:blipFill>
            <p:spPr bwMode="auto">
              <a:xfrm>
                <a:off x="6460435" y="2069071"/>
                <a:ext cx="2638125" cy="2419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DJI無人機仿地飛行真的挺行- 先創國際">
              <a:extLst>
                <a:ext uri="{FF2B5EF4-FFF2-40B4-BE49-F238E27FC236}">
                  <a16:creationId xmlns:a16="http://schemas.microsoft.com/office/drawing/2014/main" id="{1B1F19C3-35DE-3102-5D16-3C099EAC3A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5862" r="88007" b="8887"/>
            <a:stretch/>
          </p:blipFill>
          <p:spPr bwMode="auto">
            <a:xfrm>
              <a:off x="1628154" y="5259956"/>
              <a:ext cx="1233678" cy="112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DJI無人機仿地飛行真的挺行- 先創國際">
              <a:extLst>
                <a:ext uri="{FF2B5EF4-FFF2-40B4-BE49-F238E27FC236}">
                  <a16:creationId xmlns:a16="http://schemas.microsoft.com/office/drawing/2014/main" id="{4895A0D7-E59D-CD5D-5AFD-D8401B3B2E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3" t="68198" r="60023" b="6551"/>
            <a:stretch/>
          </p:blipFill>
          <p:spPr bwMode="auto">
            <a:xfrm>
              <a:off x="3288600" y="5346149"/>
              <a:ext cx="1097218" cy="112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DJI無人機仿地飛行真的挺行- 先創國際">
              <a:extLst>
                <a:ext uri="{FF2B5EF4-FFF2-40B4-BE49-F238E27FC236}">
                  <a16:creationId xmlns:a16="http://schemas.microsoft.com/office/drawing/2014/main" id="{375C3F08-4146-04E5-531B-AD82D4158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71" t="68060" r="4526" b="7666"/>
            <a:stretch/>
          </p:blipFill>
          <p:spPr bwMode="auto">
            <a:xfrm>
              <a:off x="4619599" y="5180286"/>
              <a:ext cx="1010195" cy="1233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JI無人機仿地飛行真的挺行- 先創國際">
              <a:extLst>
                <a:ext uri="{FF2B5EF4-FFF2-40B4-BE49-F238E27FC236}">
                  <a16:creationId xmlns:a16="http://schemas.microsoft.com/office/drawing/2014/main" id="{2D3439EF-FF2F-7B42-E793-F66A3A9CA7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57875" r="84129" b="34292"/>
            <a:stretch/>
          </p:blipFill>
          <p:spPr bwMode="auto">
            <a:xfrm>
              <a:off x="2049566" y="4777451"/>
              <a:ext cx="448755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JI無人機仿地飛行真的挺行- 先創國際">
              <a:extLst>
                <a:ext uri="{FF2B5EF4-FFF2-40B4-BE49-F238E27FC236}">
                  <a16:creationId xmlns:a16="http://schemas.microsoft.com/office/drawing/2014/main" id="{DDA9C818-CF9B-F750-280B-A6FAAC6F53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57875" r="84129" b="34292"/>
            <a:stretch/>
          </p:blipFill>
          <p:spPr bwMode="auto">
            <a:xfrm>
              <a:off x="3637947" y="4759415"/>
              <a:ext cx="448755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DJI無人機仿地飛行真的挺行- 先創國際">
              <a:extLst>
                <a:ext uri="{FF2B5EF4-FFF2-40B4-BE49-F238E27FC236}">
                  <a16:creationId xmlns:a16="http://schemas.microsoft.com/office/drawing/2014/main" id="{A08F5343-F366-5A0C-7FDC-0B9D0DF883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57875" r="84129" b="34292"/>
            <a:stretch/>
          </p:blipFill>
          <p:spPr bwMode="auto">
            <a:xfrm>
              <a:off x="4852316" y="4777451"/>
              <a:ext cx="448755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Freeform 71">
            <a:extLst>
              <a:ext uri="{FF2B5EF4-FFF2-40B4-BE49-F238E27FC236}">
                <a16:creationId xmlns:a16="http://schemas.microsoft.com/office/drawing/2014/main" id="{7414F3CA-BB41-D631-B791-53BA2ED1BA74}"/>
              </a:ext>
            </a:extLst>
          </p:cNvPr>
          <p:cNvSpPr>
            <a:spLocks/>
          </p:cNvSpPr>
          <p:nvPr/>
        </p:nvSpPr>
        <p:spPr bwMode="auto">
          <a:xfrm flipH="1">
            <a:off x="1510694" y="3484190"/>
            <a:ext cx="121615" cy="121615"/>
          </a:xfrm>
          <a:custGeom>
            <a:avLst/>
            <a:gdLst>
              <a:gd name="T0" fmla="*/ 16 w 56"/>
              <a:gd name="T1" fmla="*/ 56 h 56"/>
              <a:gd name="T2" fmla="*/ 56 w 56"/>
              <a:gd name="T3" fmla="*/ 56 h 56"/>
              <a:gd name="T4" fmla="*/ 0 w 56"/>
              <a:gd name="T5" fmla="*/ 0 h 56"/>
              <a:gd name="T6" fmla="*/ 0 w 56"/>
              <a:gd name="T7" fmla="*/ 40 h 56"/>
              <a:gd name="T8" fmla="*/ 16 w 56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6">
                <a:moveTo>
                  <a:pt x="1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42" name="MH_Text_1">
            <a:extLst>
              <a:ext uri="{FF2B5EF4-FFF2-40B4-BE49-F238E27FC236}">
                <a16:creationId xmlns:a16="http://schemas.microsoft.com/office/drawing/2014/main" id="{EA8B7835-D9AA-0AB0-03A0-CE5F5CE4EA3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96059" y="2808964"/>
            <a:ext cx="4216953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高度較高時，接收訊號範圍大，精準度差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47" name="MH_Text_1">
            <a:extLst>
              <a:ext uri="{FF2B5EF4-FFF2-40B4-BE49-F238E27FC236}">
                <a16:creationId xmlns:a16="http://schemas.microsoft.com/office/drawing/2014/main" id="{DAA0B9C9-67B9-950E-6586-E5632B971C6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57047" y="3544997"/>
            <a:ext cx="4255966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高度較低時，接收訊號範圍小，精準度好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49" name="Freeform 52">
            <a:extLst>
              <a:ext uri="{FF2B5EF4-FFF2-40B4-BE49-F238E27FC236}">
                <a16:creationId xmlns:a16="http://schemas.microsoft.com/office/drawing/2014/main" id="{8D06A4C9-C7B4-6135-6442-7C08BD4D71FD}"/>
              </a:ext>
            </a:extLst>
          </p:cNvPr>
          <p:cNvSpPr>
            <a:spLocks/>
          </p:cNvSpPr>
          <p:nvPr/>
        </p:nvSpPr>
        <p:spPr bwMode="auto">
          <a:xfrm flipH="1">
            <a:off x="1407283" y="2754607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1" name="Freeform 52">
            <a:extLst>
              <a:ext uri="{FF2B5EF4-FFF2-40B4-BE49-F238E27FC236}">
                <a16:creationId xmlns:a16="http://schemas.microsoft.com/office/drawing/2014/main" id="{7B5E93C5-E309-8F4B-1FD9-89901839FA4E}"/>
              </a:ext>
            </a:extLst>
          </p:cNvPr>
          <p:cNvSpPr>
            <a:spLocks/>
          </p:cNvSpPr>
          <p:nvPr/>
        </p:nvSpPr>
        <p:spPr bwMode="auto">
          <a:xfrm flipH="1">
            <a:off x="1407683" y="3456364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53" name="直接连接符 7">
            <a:extLst>
              <a:ext uri="{FF2B5EF4-FFF2-40B4-BE49-F238E27FC236}">
                <a16:creationId xmlns:a16="http://schemas.microsoft.com/office/drawing/2014/main" id="{DD438A22-89A2-E8C0-9B9B-EA0B825477BB}"/>
              </a:ext>
            </a:extLst>
          </p:cNvPr>
          <p:cNvCxnSpPr>
            <a:cxnSpLocks/>
          </p:cNvCxnSpPr>
          <p:nvPr/>
        </p:nvCxnSpPr>
        <p:spPr>
          <a:xfrm>
            <a:off x="1389547" y="3335612"/>
            <a:ext cx="45217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7">
            <a:extLst>
              <a:ext uri="{FF2B5EF4-FFF2-40B4-BE49-F238E27FC236}">
                <a16:creationId xmlns:a16="http://schemas.microsoft.com/office/drawing/2014/main" id="{33EEEE53-56F7-6F5E-99EF-3A6AA751EF38}"/>
              </a:ext>
            </a:extLst>
          </p:cNvPr>
          <p:cNvCxnSpPr>
            <a:cxnSpLocks/>
          </p:cNvCxnSpPr>
          <p:nvPr/>
        </p:nvCxnSpPr>
        <p:spPr>
          <a:xfrm>
            <a:off x="1375551" y="4068157"/>
            <a:ext cx="453573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MH_Text_1">
            <a:extLst>
              <a:ext uri="{FF2B5EF4-FFF2-40B4-BE49-F238E27FC236}">
                <a16:creationId xmlns:a16="http://schemas.microsoft.com/office/drawing/2014/main" id="{BED66AA8-FE52-7356-9BE0-2A2FDA4BDF4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72522" y="4277541"/>
            <a:ext cx="4255966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高度較高時，重疊率大，合成效果好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62" name="Freeform 52">
            <a:extLst>
              <a:ext uri="{FF2B5EF4-FFF2-40B4-BE49-F238E27FC236}">
                <a16:creationId xmlns:a16="http://schemas.microsoft.com/office/drawing/2014/main" id="{E888442E-655C-1522-2BAB-F8576BBAAD80}"/>
              </a:ext>
            </a:extLst>
          </p:cNvPr>
          <p:cNvSpPr>
            <a:spLocks/>
          </p:cNvSpPr>
          <p:nvPr/>
        </p:nvSpPr>
        <p:spPr bwMode="auto">
          <a:xfrm flipH="1">
            <a:off x="1423158" y="4188908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63" name="直接连接符 7">
            <a:extLst>
              <a:ext uri="{FF2B5EF4-FFF2-40B4-BE49-F238E27FC236}">
                <a16:creationId xmlns:a16="http://schemas.microsoft.com/office/drawing/2014/main" id="{63C2F90A-494C-2308-390F-DD9224DD6B20}"/>
              </a:ext>
            </a:extLst>
          </p:cNvPr>
          <p:cNvCxnSpPr>
            <a:cxnSpLocks/>
          </p:cNvCxnSpPr>
          <p:nvPr/>
        </p:nvCxnSpPr>
        <p:spPr>
          <a:xfrm>
            <a:off x="1391026" y="4800701"/>
            <a:ext cx="453573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76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3">
            <a:extLst>
              <a:ext uri="{FF2B5EF4-FFF2-40B4-BE49-F238E27FC236}">
                <a16:creationId xmlns:a16="http://schemas.microsoft.com/office/drawing/2014/main" id="{CE86A623-1BC0-9FBC-876C-8D7875426C51}"/>
              </a:ext>
            </a:extLst>
          </p:cNvPr>
          <p:cNvSpPr/>
          <p:nvPr/>
        </p:nvSpPr>
        <p:spPr>
          <a:xfrm>
            <a:off x="1590737" y="741973"/>
            <a:ext cx="4419838" cy="943110"/>
          </a:xfrm>
          <a:prstGeom prst="roundRect">
            <a:avLst>
              <a:gd name="adj" fmla="val 9938"/>
            </a:avLst>
          </a:prstGeom>
          <a:solidFill>
            <a:srgbClr val="2B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cs typeface="+mn-ea"/>
                <a:sym typeface="+mn-lt"/>
              </a:rPr>
              <a:t>容錯能力</a:t>
            </a:r>
            <a:endParaRPr lang="zh-HK" altLang="en-US" sz="4000" dirty="0">
              <a:solidFill>
                <a:schemeClr val="accent3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圖形 4" descr="有箭號的圓圈 以實心填滿">
            <a:extLst>
              <a:ext uri="{FF2B5EF4-FFF2-40B4-BE49-F238E27FC236}">
                <a16:creationId xmlns:a16="http://schemas.microsoft.com/office/drawing/2014/main" id="{972C4B7D-62D6-867E-CA78-ED9CFB5B5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427" y="665068"/>
            <a:ext cx="1096919" cy="10969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3480091-D7CD-4C17-4DE9-773B5E3AF63F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6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  <p:sp>
        <p:nvSpPr>
          <p:cNvPr id="14" name="Freeform 71">
            <a:extLst>
              <a:ext uri="{FF2B5EF4-FFF2-40B4-BE49-F238E27FC236}">
                <a16:creationId xmlns:a16="http://schemas.microsoft.com/office/drawing/2014/main" id="{275B1BE6-75B7-2E62-6402-27CF41021EEF}"/>
              </a:ext>
            </a:extLst>
          </p:cNvPr>
          <p:cNvSpPr>
            <a:spLocks/>
          </p:cNvSpPr>
          <p:nvPr/>
        </p:nvSpPr>
        <p:spPr bwMode="auto">
          <a:xfrm flipH="1">
            <a:off x="1970392" y="4686825"/>
            <a:ext cx="121615" cy="121615"/>
          </a:xfrm>
          <a:custGeom>
            <a:avLst/>
            <a:gdLst>
              <a:gd name="T0" fmla="*/ 16 w 56"/>
              <a:gd name="T1" fmla="*/ 56 h 56"/>
              <a:gd name="T2" fmla="*/ 56 w 56"/>
              <a:gd name="T3" fmla="*/ 56 h 56"/>
              <a:gd name="T4" fmla="*/ 0 w 56"/>
              <a:gd name="T5" fmla="*/ 0 h 56"/>
              <a:gd name="T6" fmla="*/ 0 w 56"/>
              <a:gd name="T7" fmla="*/ 40 h 56"/>
              <a:gd name="T8" fmla="*/ 16 w 56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6">
                <a:moveTo>
                  <a:pt x="1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5" name="MH_Text_1">
            <a:extLst>
              <a:ext uri="{FF2B5EF4-FFF2-40B4-BE49-F238E27FC236}">
                <a16:creationId xmlns:a16="http://schemas.microsoft.com/office/drawing/2014/main" id="{53B9C880-D8BC-F648-275E-441235F1DF5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04729" y="3323188"/>
            <a:ext cx="5536635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群體間的規劃和感測演算要有自主性或容錯能力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cxnSp>
        <p:nvCxnSpPr>
          <p:cNvPr id="16" name="直接连接符 7">
            <a:extLst>
              <a:ext uri="{FF2B5EF4-FFF2-40B4-BE49-F238E27FC236}">
                <a16:creationId xmlns:a16="http://schemas.microsoft.com/office/drawing/2014/main" id="{C45D374A-3BF2-D34C-515F-45422CDB318F}"/>
              </a:ext>
            </a:extLst>
          </p:cNvPr>
          <p:cNvCxnSpPr/>
          <p:nvPr/>
        </p:nvCxnSpPr>
        <p:spPr>
          <a:xfrm>
            <a:off x="1864813" y="3825335"/>
            <a:ext cx="53598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H_Text_1">
            <a:extLst>
              <a:ext uri="{FF2B5EF4-FFF2-40B4-BE49-F238E27FC236}">
                <a16:creationId xmlns:a16="http://schemas.microsoft.com/office/drawing/2014/main" id="{D6B96EF1-6F04-8EB5-CC8B-73C85C23388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15421" y="4021676"/>
            <a:ext cx="7056569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群體應該要隨著規模的增加而表現的效益或執行力應該要來的更好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18" name="MH_Text_1">
            <a:extLst>
              <a:ext uri="{FF2B5EF4-FFF2-40B4-BE49-F238E27FC236}">
                <a16:creationId xmlns:a16="http://schemas.microsoft.com/office/drawing/2014/main" id="{E2FC6BB1-3CCC-8781-F1A4-602B6346D0C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15421" y="4744145"/>
            <a:ext cx="5359829" cy="3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TW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  <a:cs typeface="+mn-ea"/>
                <a:sym typeface="+mn-lt"/>
              </a:rPr>
              <a:t>資料封包遺失、影響感測器的雜訊、故障排除</a:t>
            </a:r>
            <a:endParaRPr lang="en-US" altLang="zh-CN" sz="1733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cs typeface="+mn-ea"/>
              <a:sym typeface="+mn-lt"/>
            </a:endParaRPr>
          </a:p>
        </p:txBody>
      </p:sp>
      <p:sp>
        <p:nvSpPr>
          <p:cNvPr id="19" name="Freeform 52">
            <a:extLst>
              <a:ext uri="{FF2B5EF4-FFF2-40B4-BE49-F238E27FC236}">
                <a16:creationId xmlns:a16="http://schemas.microsoft.com/office/drawing/2014/main" id="{5A945FF1-28DC-2749-B1F1-D1F7AC7D8A58}"/>
              </a:ext>
            </a:extLst>
          </p:cNvPr>
          <p:cNvSpPr>
            <a:spLocks/>
          </p:cNvSpPr>
          <p:nvPr/>
        </p:nvSpPr>
        <p:spPr bwMode="auto">
          <a:xfrm flipH="1">
            <a:off x="1864813" y="3255419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0" name="Freeform 52">
            <a:extLst>
              <a:ext uri="{FF2B5EF4-FFF2-40B4-BE49-F238E27FC236}">
                <a16:creationId xmlns:a16="http://schemas.microsoft.com/office/drawing/2014/main" id="{F2EA3B07-57DF-780B-513B-F816DA09BECF}"/>
              </a:ext>
            </a:extLst>
          </p:cNvPr>
          <p:cNvSpPr>
            <a:spLocks/>
          </p:cNvSpPr>
          <p:nvPr/>
        </p:nvSpPr>
        <p:spPr bwMode="auto">
          <a:xfrm flipH="1">
            <a:off x="1866981" y="3957242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" name="Freeform 52">
            <a:extLst>
              <a:ext uri="{FF2B5EF4-FFF2-40B4-BE49-F238E27FC236}">
                <a16:creationId xmlns:a16="http://schemas.microsoft.com/office/drawing/2014/main" id="{ACBC6A45-A8E6-06FD-5BC6-7E7AD8294752}"/>
              </a:ext>
            </a:extLst>
          </p:cNvPr>
          <p:cNvSpPr>
            <a:spLocks/>
          </p:cNvSpPr>
          <p:nvPr/>
        </p:nvSpPr>
        <p:spPr bwMode="auto">
          <a:xfrm flipH="1">
            <a:off x="1867381" y="4658999"/>
            <a:ext cx="418302" cy="461666"/>
          </a:xfrm>
          <a:custGeom>
            <a:avLst/>
            <a:gdLst>
              <a:gd name="T0" fmla="*/ 528 w 528"/>
              <a:gd name="T1" fmla="*/ 488 h 528"/>
              <a:gd name="T2" fmla="*/ 488 w 528"/>
              <a:gd name="T3" fmla="*/ 528 h 528"/>
              <a:gd name="T4" fmla="*/ 40 w 528"/>
              <a:gd name="T5" fmla="*/ 528 h 528"/>
              <a:gd name="T6" fmla="*/ 0 w 528"/>
              <a:gd name="T7" fmla="*/ 488 h 528"/>
              <a:gd name="T8" fmla="*/ 0 w 528"/>
              <a:gd name="T9" fmla="*/ 40 h 528"/>
              <a:gd name="T10" fmla="*/ 40 w 528"/>
              <a:gd name="T11" fmla="*/ 0 h 528"/>
              <a:gd name="T12" fmla="*/ 488 w 528"/>
              <a:gd name="T13" fmla="*/ 0 h 528"/>
              <a:gd name="T14" fmla="*/ 528 w 528"/>
              <a:gd name="T15" fmla="*/ 40 h 528"/>
              <a:gd name="T16" fmla="*/ 528 w 528"/>
              <a:gd name="T17" fmla="*/ 4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8" h="528">
                <a:moveTo>
                  <a:pt x="528" y="488"/>
                </a:moveTo>
                <a:cubicBezTo>
                  <a:pt x="528" y="510"/>
                  <a:pt x="510" y="528"/>
                  <a:pt x="488" y="528"/>
                </a:cubicBezTo>
                <a:cubicBezTo>
                  <a:pt x="40" y="528"/>
                  <a:pt x="40" y="528"/>
                  <a:pt x="40" y="528"/>
                </a:cubicBezTo>
                <a:cubicBezTo>
                  <a:pt x="18" y="528"/>
                  <a:pt x="0" y="510"/>
                  <a:pt x="0" y="48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510" y="0"/>
                  <a:pt x="528" y="18"/>
                  <a:pt x="528" y="40"/>
                </a:cubicBezTo>
                <a:cubicBezTo>
                  <a:pt x="528" y="488"/>
                  <a:pt x="528" y="488"/>
                  <a:pt x="528" y="488"/>
                </a:cubicBezTo>
              </a:path>
            </a:pathLst>
          </a:custGeom>
          <a:solidFill>
            <a:srgbClr val="2B3E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24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cxnSp>
        <p:nvCxnSpPr>
          <p:cNvPr id="23" name="直接连接符 7">
            <a:extLst>
              <a:ext uri="{FF2B5EF4-FFF2-40B4-BE49-F238E27FC236}">
                <a16:creationId xmlns:a16="http://schemas.microsoft.com/office/drawing/2014/main" id="{2D094D72-7330-1C91-F6B2-9A3782BBAD50}"/>
              </a:ext>
            </a:extLst>
          </p:cNvPr>
          <p:cNvCxnSpPr/>
          <p:nvPr/>
        </p:nvCxnSpPr>
        <p:spPr>
          <a:xfrm>
            <a:off x="1849245" y="4538247"/>
            <a:ext cx="53598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7">
            <a:extLst>
              <a:ext uri="{FF2B5EF4-FFF2-40B4-BE49-F238E27FC236}">
                <a16:creationId xmlns:a16="http://schemas.microsoft.com/office/drawing/2014/main" id="{15F01C3F-DC55-8722-04AB-8630E6C9F7FC}"/>
              </a:ext>
            </a:extLst>
          </p:cNvPr>
          <p:cNvCxnSpPr/>
          <p:nvPr/>
        </p:nvCxnSpPr>
        <p:spPr>
          <a:xfrm>
            <a:off x="1835249" y="5270792"/>
            <a:ext cx="53598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1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10"/>
          <p:cNvSpPr>
            <a:spLocks noChangeAspect="1"/>
          </p:cNvSpPr>
          <p:nvPr/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rgbClr val="2B3E5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8"/>
          <p:cNvSpPr>
            <a:spLocks noChangeArrowheads="1"/>
          </p:cNvSpPr>
          <p:nvPr/>
        </p:nvSpPr>
        <p:spPr bwMode="auto">
          <a:xfrm>
            <a:off x="3270374" y="4188701"/>
            <a:ext cx="5651252" cy="91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91421" tIns="45712" rIns="91421" bIns="45712">
            <a:spAutoFit/>
          </a:bodyPr>
          <a:lstStyle/>
          <a:p>
            <a:pPr algn="ctr"/>
            <a:r>
              <a:rPr lang="zh-TW" altLang="en-US" sz="5333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專題目的</a:t>
            </a:r>
            <a:endParaRPr lang="zh-CN" altLang="zh-CN" sz="5333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矩形 10"/>
          <p:cNvSpPr>
            <a:spLocks noChangeAspect="1"/>
          </p:cNvSpPr>
          <p:nvPr/>
        </p:nvSpPr>
        <p:spPr>
          <a:xfrm>
            <a:off x="6483819" y="3263650"/>
            <a:ext cx="956331" cy="837424"/>
          </a:xfrm>
          <a:prstGeom prst="hexagon">
            <a:avLst/>
          </a:prstGeom>
          <a:solidFill>
            <a:srgbClr val="2B3E54"/>
          </a:soli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3862" y="3351277"/>
            <a:ext cx="758541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7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549D5-D924-4FDA-B80A-DE27FB1A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973" y="1845665"/>
            <a:ext cx="2914053" cy="183669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421BFD6-EB4E-B32D-8C31-5DA5970CA62F}"/>
              </a:ext>
            </a:extLst>
          </p:cNvPr>
          <p:cNvSpPr txBox="1"/>
          <p:nvPr/>
        </p:nvSpPr>
        <p:spPr>
          <a:xfrm>
            <a:off x="11607800" y="6136214"/>
            <a:ext cx="43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3200" b="1" dirty="0">
                <a:solidFill>
                  <a:srgbClr val="34465B"/>
                </a:solidFill>
              </a:rPr>
              <a:t>7</a:t>
            </a:r>
            <a:endParaRPr lang="en-US" altLang="zh-TW" sz="1800" dirty="0">
              <a:solidFill>
                <a:srgbClr val="3446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1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通用产品介绍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Desc"/>
  <p:tag name="MH" val="20160217203636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5111120030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gyl4iua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4967</TotalTime>
  <Words>680</Words>
  <Application>Microsoft Office PowerPoint</Application>
  <PresentationFormat>寬螢幕</PresentationFormat>
  <Paragraphs>201</Paragraphs>
  <Slides>24</Slides>
  <Notes>24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等线</vt:lpstr>
      <vt:lpstr>微软雅黑</vt:lpstr>
      <vt:lpstr>YAFdJpYtCxE 1</vt:lpstr>
      <vt:lpstr>Arial</vt:lpstr>
      <vt:lpstr>Impact</vt:lpstr>
      <vt:lpstr>Lato</vt:lpstr>
      <vt:lpstr>Wingdings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冠澔 林</cp:lastModifiedBy>
  <cp:revision>224</cp:revision>
  <dcterms:created xsi:type="dcterms:W3CDTF">2019-02-25T05:30:11Z</dcterms:created>
  <dcterms:modified xsi:type="dcterms:W3CDTF">2024-06-13T01:40:25Z</dcterms:modified>
</cp:coreProperties>
</file>